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ntonio Ultra-Bold" charset="0"/>
      <p:regular r:id="rId31"/>
    </p:embeddedFont>
    <p:embeddedFont>
      <p:font typeface="Calibri" pitchFamily="34" charset="0"/>
      <p:regular r:id="rId32"/>
      <p:bold r:id="rId33"/>
      <p:italic r:id="rId34"/>
      <p:boldItalic r:id="rId35"/>
    </p:embeddedFont>
    <p:embeddedFont>
      <p:font typeface="Poppins Bold Italics" charset="0"/>
      <p:regular r:id="rId36"/>
    </p:embeddedFont>
    <p:embeddedFont>
      <p:font typeface="Poppins Ultra-Bold" charset="0"/>
      <p:regular r:id="rId37"/>
    </p:embeddedFont>
    <p:embeddedFont>
      <p:font typeface="Poppins Semi-Bold" charset="0"/>
      <p:regular r:id="rId38"/>
    </p:embeddedFont>
    <p:embeddedFont>
      <p:font typeface="Poppins" charset="0"/>
      <p:regular r:id="rId39"/>
    </p:embeddedFont>
    <p:embeddedFont>
      <p:font typeface="Poppins Bold"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6" d="100"/>
          <a:sy n="56" d="100"/>
        </p:scale>
        <p:origin x="-533"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788554">
            <a:off x="11592811" y="-5607949"/>
            <a:ext cx="3766175" cy="18761425"/>
            <a:chOff x="0" y="0"/>
            <a:chExt cx="1174900" cy="5852836"/>
          </a:xfrm>
        </p:grpSpPr>
        <p:sp>
          <p:nvSpPr>
            <p:cNvPr id="3" name="Freeform 3"/>
            <p:cNvSpPr/>
            <p:nvPr/>
          </p:nvSpPr>
          <p:spPr>
            <a:xfrm>
              <a:off x="0" y="0"/>
              <a:ext cx="1174900" cy="5852836"/>
            </a:xfrm>
            <a:custGeom>
              <a:avLst/>
              <a:gdLst/>
              <a:ahLst/>
              <a:cxnLst/>
              <a:rect l="l" t="t" r="r" b="b"/>
              <a:pathLst>
                <a:path w="1174900" h="5852836">
                  <a:moveTo>
                    <a:pt x="0" y="0"/>
                  </a:moveTo>
                  <a:lnTo>
                    <a:pt x="1174900" y="0"/>
                  </a:lnTo>
                  <a:lnTo>
                    <a:pt x="1174900" y="5852836"/>
                  </a:lnTo>
                  <a:lnTo>
                    <a:pt x="0" y="5852836"/>
                  </a:lnTo>
                  <a:close/>
                </a:path>
              </a:pathLst>
            </a:custGeom>
            <a:gradFill rotWithShape="1">
              <a:gsLst>
                <a:gs pos="0">
                  <a:srgbClr val="27AAE1">
                    <a:alpha val="100000"/>
                  </a:srgbClr>
                </a:gs>
                <a:gs pos="100000">
                  <a:srgbClr val="254287">
                    <a:alpha val="100000"/>
                  </a:srgbClr>
                </a:gs>
              </a:gsLst>
              <a:lin ang="0"/>
            </a:gradFill>
          </p:spPr>
        </p:sp>
        <p:sp>
          <p:nvSpPr>
            <p:cNvPr id="4" name="TextBox 4"/>
            <p:cNvSpPr txBox="1"/>
            <p:nvPr/>
          </p:nvSpPr>
          <p:spPr>
            <a:xfrm>
              <a:off x="0" y="-28575"/>
              <a:ext cx="1174900" cy="5881411"/>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788554">
            <a:off x="9042524" y="-1943314"/>
            <a:ext cx="970722" cy="5551404"/>
            <a:chOff x="0" y="0"/>
            <a:chExt cx="302828" cy="1731823"/>
          </a:xfrm>
        </p:grpSpPr>
        <p:sp>
          <p:nvSpPr>
            <p:cNvPr id="6" name="Freeform 6"/>
            <p:cNvSpPr/>
            <p:nvPr/>
          </p:nvSpPr>
          <p:spPr>
            <a:xfrm>
              <a:off x="0" y="0"/>
              <a:ext cx="302828" cy="1731823"/>
            </a:xfrm>
            <a:custGeom>
              <a:avLst/>
              <a:gdLst/>
              <a:ahLst/>
              <a:cxnLst/>
              <a:rect l="l" t="t" r="r" b="b"/>
              <a:pathLst>
                <a:path w="302828" h="1731823">
                  <a:moveTo>
                    <a:pt x="0" y="0"/>
                  </a:moveTo>
                  <a:lnTo>
                    <a:pt x="302828" y="0"/>
                  </a:lnTo>
                  <a:lnTo>
                    <a:pt x="302828" y="1731823"/>
                  </a:lnTo>
                  <a:lnTo>
                    <a:pt x="0" y="1731823"/>
                  </a:lnTo>
                  <a:close/>
                </a:path>
              </a:pathLst>
            </a:custGeom>
            <a:gradFill rotWithShape="1">
              <a:gsLst>
                <a:gs pos="0">
                  <a:srgbClr val="269ED6">
                    <a:alpha val="100000"/>
                  </a:srgbClr>
                </a:gs>
                <a:gs pos="100000">
                  <a:srgbClr val="27AAE1">
                    <a:alpha val="0"/>
                  </a:srgbClr>
                </a:gs>
              </a:gsLst>
              <a:lin ang="5400000"/>
            </a:gradFill>
          </p:spPr>
        </p:sp>
        <p:sp>
          <p:nvSpPr>
            <p:cNvPr id="7" name="TextBox 7"/>
            <p:cNvSpPr txBox="1"/>
            <p:nvPr/>
          </p:nvSpPr>
          <p:spPr>
            <a:xfrm>
              <a:off x="0" y="-28575"/>
              <a:ext cx="302828" cy="1760398"/>
            </a:xfrm>
            <a:prstGeom prst="rect">
              <a:avLst/>
            </a:prstGeom>
          </p:spPr>
          <p:txBody>
            <a:bodyPr lIns="49237" tIns="49237" rIns="49237" bIns="49237" rtlCol="0" anchor="ctr"/>
            <a:lstStyle/>
            <a:p>
              <a:pPr algn="ctr">
                <a:lnSpc>
                  <a:spcPts val="1492"/>
                </a:lnSpc>
                <a:spcBef>
                  <a:spcPct val="0"/>
                </a:spcBef>
              </a:pPr>
              <a:endParaRPr/>
            </a:p>
          </p:txBody>
        </p:sp>
      </p:grpSp>
      <p:grpSp>
        <p:nvGrpSpPr>
          <p:cNvPr id="8" name="Group 8"/>
          <p:cNvGrpSpPr/>
          <p:nvPr/>
        </p:nvGrpSpPr>
        <p:grpSpPr>
          <a:xfrm>
            <a:off x="-682620" y="8602107"/>
            <a:ext cx="7861309" cy="656193"/>
            <a:chOff x="0" y="0"/>
            <a:chExt cx="8368159" cy="698500"/>
          </a:xfrm>
        </p:grpSpPr>
        <p:sp>
          <p:nvSpPr>
            <p:cNvPr id="9" name="Freeform 9"/>
            <p:cNvSpPr/>
            <p:nvPr/>
          </p:nvSpPr>
          <p:spPr>
            <a:xfrm>
              <a:off x="0" y="0"/>
              <a:ext cx="8368158" cy="698500"/>
            </a:xfrm>
            <a:custGeom>
              <a:avLst/>
              <a:gdLst/>
              <a:ahLst/>
              <a:cxnLst/>
              <a:rect l="l" t="t" r="r" b="b"/>
              <a:pathLst>
                <a:path w="8368158" h="698500">
                  <a:moveTo>
                    <a:pt x="8368158" y="349250"/>
                  </a:moveTo>
                  <a:lnTo>
                    <a:pt x="8164958" y="698500"/>
                  </a:lnTo>
                  <a:lnTo>
                    <a:pt x="203200" y="698500"/>
                  </a:lnTo>
                  <a:lnTo>
                    <a:pt x="0" y="349250"/>
                  </a:lnTo>
                  <a:lnTo>
                    <a:pt x="203200" y="0"/>
                  </a:lnTo>
                  <a:lnTo>
                    <a:pt x="8164958" y="0"/>
                  </a:lnTo>
                  <a:lnTo>
                    <a:pt x="8368158" y="349250"/>
                  </a:lnTo>
                  <a:close/>
                </a:path>
              </a:pathLst>
            </a:custGeom>
            <a:gradFill rotWithShape="1">
              <a:gsLst>
                <a:gs pos="0">
                  <a:srgbClr val="24307F">
                    <a:alpha val="100000"/>
                  </a:srgbClr>
                </a:gs>
                <a:gs pos="100000">
                  <a:srgbClr val="27AAE1">
                    <a:alpha val="100000"/>
                  </a:srgbClr>
                </a:gs>
              </a:gsLst>
              <a:lin ang="0"/>
            </a:gradFill>
          </p:spPr>
        </p:sp>
        <p:sp>
          <p:nvSpPr>
            <p:cNvPr id="10" name="TextBox 10"/>
            <p:cNvSpPr txBox="1"/>
            <p:nvPr/>
          </p:nvSpPr>
          <p:spPr>
            <a:xfrm>
              <a:off x="114300" y="-28575"/>
              <a:ext cx="8139559" cy="727075"/>
            </a:xfrm>
            <a:prstGeom prst="rect">
              <a:avLst/>
            </a:prstGeom>
          </p:spPr>
          <p:txBody>
            <a:bodyPr lIns="49237" tIns="49237" rIns="49237" bIns="49237" rtlCol="0" anchor="ctr"/>
            <a:lstStyle/>
            <a:p>
              <a:pPr algn="ctr">
                <a:lnSpc>
                  <a:spcPts val="1492"/>
                </a:lnSpc>
                <a:spcBef>
                  <a:spcPct val="0"/>
                </a:spcBef>
              </a:pPr>
              <a:endParaRPr/>
            </a:p>
          </p:txBody>
        </p:sp>
      </p:grpSp>
      <p:grpSp>
        <p:nvGrpSpPr>
          <p:cNvPr id="11" name="Group 11"/>
          <p:cNvGrpSpPr/>
          <p:nvPr/>
        </p:nvGrpSpPr>
        <p:grpSpPr>
          <a:xfrm rot="1823122">
            <a:off x="16438873" y="2533883"/>
            <a:ext cx="3084545" cy="11340130"/>
            <a:chOff x="0" y="0"/>
            <a:chExt cx="962258" cy="3537680"/>
          </a:xfrm>
        </p:grpSpPr>
        <p:sp>
          <p:nvSpPr>
            <p:cNvPr id="12" name="Freeform 12"/>
            <p:cNvSpPr/>
            <p:nvPr/>
          </p:nvSpPr>
          <p:spPr>
            <a:xfrm>
              <a:off x="0" y="0"/>
              <a:ext cx="962258" cy="3537680"/>
            </a:xfrm>
            <a:custGeom>
              <a:avLst/>
              <a:gdLst/>
              <a:ahLst/>
              <a:cxnLst/>
              <a:rect l="l" t="t" r="r" b="b"/>
              <a:pathLst>
                <a:path w="962258" h="3537680">
                  <a:moveTo>
                    <a:pt x="0" y="0"/>
                  </a:moveTo>
                  <a:lnTo>
                    <a:pt x="962258" y="0"/>
                  </a:lnTo>
                  <a:lnTo>
                    <a:pt x="962258" y="3537680"/>
                  </a:lnTo>
                  <a:lnTo>
                    <a:pt x="0" y="3537680"/>
                  </a:lnTo>
                  <a:close/>
                </a:path>
              </a:pathLst>
            </a:custGeom>
            <a:gradFill rotWithShape="1">
              <a:gsLst>
                <a:gs pos="0">
                  <a:srgbClr val="27AAE1">
                    <a:alpha val="100000"/>
                  </a:srgbClr>
                </a:gs>
                <a:gs pos="100000">
                  <a:srgbClr val="254287">
                    <a:alpha val="100000"/>
                  </a:srgbClr>
                </a:gs>
              </a:gsLst>
              <a:lin ang="0"/>
            </a:gradFill>
          </p:spPr>
        </p:sp>
        <p:sp>
          <p:nvSpPr>
            <p:cNvPr id="13" name="TextBox 13"/>
            <p:cNvSpPr txBox="1"/>
            <p:nvPr/>
          </p:nvSpPr>
          <p:spPr>
            <a:xfrm>
              <a:off x="0" y="-28575"/>
              <a:ext cx="962258" cy="3566255"/>
            </a:xfrm>
            <a:prstGeom prst="rect">
              <a:avLst/>
            </a:prstGeom>
          </p:spPr>
          <p:txBody>
            <a:bodyPr lIns="49237" tIns="49237" rIns="49237" bIns="49237" rtlCol="0" anchor="ctr"/>
            <a:lstStyle/>
            <a:p>
              <a:pPr algn="ctr">
                <a:lnSpc>
                  <a:spcPts val="1492"/>
                </a:lnSpc>
                <a:spcBef>
                  <a:spcPct val="0"/>
                </a:spcBef>
              </a:pPr>
              <a:endParaRPr/>
            </a:p>
          </p:txBody>
        </p:sp>
      </p:grpSp>
      <p:grpSp>
        <p:nvGrpSpPr>
          <p:cNvPr id="14" name="Group 14"/>
          <p:cNvGrpSpPr/>
          <p:nvPr/>
        </p:nvGrpSpPr>
        <p:grpSpPr>
          <a:xfrm rot="1840381">
            <a:off x="11755979" y="-2760091"/>
            <a:ext cx="4053482" cy="18112455"/>
            <a:chOff x="0" y="0"/>
            <a:chExt cx="1264529" cy="5650383"/>
          </a:xfrm>
        </p:grpSpPr>
        <p:sp>
          <p:nvSpPr>
            <p:cNvPr id="15" name="Freeform 15"/>
            <p:cNvSpPr/>
            <p:nvPr/>
          </p:nvSpPr>
          <p:spPr>
            <a:xfrm>
              <a:off x="0" y="0"/>
              <a:ext cx="1264529" cy="5650383"/>
            </a:xfrm>
            <a:custGeom>
              <a:avLst/>
              <a:gdLst/>
              <a:ahLst/>
              <a:cxnLst/>
              <a:rect l="l" t="t" r="r" b="b"/>
              <a:pathLst>
                <a:path w="1264529" h="5650383">
                  <a:moveTo>
                    <a:pt x="0" y="0"/>
                  </a:moveTo>
                  <a:lnTo>
                    <a:pt x="1264529" y="0"/>
                  </a:lnTo>
                  <a:lnTo>
                    <a:pt x="1264529" y="5650383"/>
                  </a:lnTo>
                  <a:lnTo>
                    <a:pt x="0" y="5650383"/>
                  </a:lnTo>
                  <a:close/>
                </a:path>
              </a:pathLst>
            </a:custGeom>
            <a:gradFill rotWithShape="1">
              <a:gsLst>
                <a:gs pos="0">
                  <a:srgbClr val="29399D">
                    <a:alpha val="100000"/>
                  </a:srgbClr>
                </a:gs>
                <a:gs pos="100000">
                  <a:srgbClr val="1A2047">
                    <a:alpha val="100000"/>
                  </a:srgbClr>
                </a:gs>
              </a:gsLst>
              <a:lin ang="2100000"/>
            </a:gradFill>
          </p:spPr>
        </p:sp>
        <p:sp>
          <p:nvSpPr>
            <p:cNvPr id="16" name="TextBox 16"/>
            <p:cNvSpPr txBox="1"/>
            <p:nvPr/>
          </p:nvSpPr>
          <p:spPr>
            <a:xfrm>
              <a:off x="0" y="-28575"/>
              <a:ext cx="1264529" cy="5678958"/>
            </a:xfrm>
            <a:prstGeom prst="rect">
              <a:avLst/>
            </a:prstGeom>
          </p:spPr>
          <p:txBody>
            <a:bodyPr lIns="49237" tIns="49237" rIns="49237" bIns="49237" rtlCol="0" anchor="ctr"/>
            <a:lstStyle/>
            <a:p>
              <a:pPr algn="ctr">
                <a:lnSpc>
                  <a:spcPts val="1492"/>
                </a:lnSpc>
                <a:spcBef>
                  <a:spcPct val="0"/>
                </a:spcBef>
              </a:pPr>
              <a:endParaRPr/>
            </a:p>
          </p:txBody>
        </p:sp>
      </p:grpSp>
      <p:sp>
        <p:nvSpPr>
          <p:cNvPr id="17" name="Freeform 17"/>
          <p:cNvSpPr/>
          <p:nvPr/>
        </p:nvSpPr>
        <p:spPr>
          <a:xfrm>
            <a:off x="9163538" y="1590144"/>
            <a:ext cx="8203997" cy="7106712"/>
          </a:xfrm>
          <a:custGeom>
            <a:avLst/>
            <a:gdLst/>
            <a:ahLst/>
            <a:cxnLst/>
            <a:rect l="l" t="t" r="r" b="b"/>
            <a:pathLst>
              <a:path w="8203997" h="7106712">
                <a:moveTo>
                  <a:pt x="0" y="0"/>
                </a:moveTo>
                <a:lnTo>
                  <a:pt x="8203997" y="0"/>
                </a:lnTo>
                <a:lnTo>
                  <a:pt x="8203997" y="7106712"/>
                </a:lnTo>
                <a:lnTo>
                  <a:pt x="0" y="71067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8" name="Group 18"/>
          <p:cNvGrpSpPr/>
          <p:nvPr/>
        </p:nvGrpSpPr>
        <p:grpSpPr>
          <a:xfrm>
            <a:off x="9418232" y="1811908"/>
            <a:ext cx="7694609" cy="6663184"/>
            <a:chOff x="0" y="0"/>
            <a:chExt cx="4282440" cy="3708400"/>
          </a:xfrm>
        </p:grpSpPr>
        <p:sp>
          <p:nvSpPr>
            <p:cNvPr id="19" name="Freeform 1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8449" r="-11525"/>
              </a:stretch>
            </a:blipFill>
          </p:spPr>
        </p:sp>
      </p:grpSp>
      <p:grpSp>
        <p:nvGrpSpPr>
          <p:cNvPr id="20" name="Group 20"/>
          <p:cNvGrpSpPr/>
          <p:nvPr/>
        </p:nvGrpSpPr>
        <p:grpSpPr>
          <a:xfrm rot="1823122">
            <a:off x="14137733" y="4180759"/>
            <a:ext cx="986875" cy="9790233"/>
            <a:chOff x="0" y="0"/>
            <a:chExt cx="307867" cy="3054173"/>
          </a:xfrm>
        </p:grpSpPr>
        <p:sp>
          <p:nvSpPr>
            <p:cNvPr id="21" name="Freeform 21"/>
            <p:cNvSpPr/>
            <p:nvPr/>
          </p:nvSpPr>
          <p:spPr>
            <a:xfrm>
              <a:off x="0" y="0"/>
              <a:ext cx="307867" cy="3054173"/>
            </a:xfrm>
            <a:custGeom>
              <a:avLst/>
              <a:gdLst/>
              <a:ahLst/>
              <a:cxnLst/>
              <a:rect l="l" t="t" r="r" b="b"/>
              <a:pathLst>
                <a:path w="307867" h="3054173">
                  <a:moveTo>
                    <a:pt x="0" y="0"/>
                  </a:moveTo>
                  <a:lnTo>
                    <a:pt x="307867" y="0"/>
                  </a:lnTo>
                  <a:lnTo>
                    <a:pt x="307867" y="3054173"/>
                  </a:lnTo>
                  <a:lnTo>
                    <a:pt x="0" y="3054173"/>
                  </a:lnTo>
                  <a:close/>
                </a:path>
              </a:pathLst>
            </a:custGeom>
            <a:gradFill rotWithShape="1">
              <a:gsLst>
                <a:gs pos="0">
                  <a:srgbClr val="27AAE1">
                    <a:alpha val="0"/>
                  </a:srgbClr>
                </a:gs>
                <a:gs pos="100000">
                  <a:srgbClr val="269ED6">
                    <a:alpha val="100000"/>
                  </a:srgbClr>
                </a:gs>
              </a:gsLst>
              <a:lin ang="5400000"/>
            </a:gradFill>
          </p:spPr>
        </p:sp>
        <p:sp>
          <p:nvSpPr>
            <p:cNvPr id="22" name="TextBox 22"/>
            <p:cNvSpPr txBox="1"/>
            <p:nvPr/>
          </p:nvSpPr>
          <p:spPr>
            <a:xfrm>
              <a:off x="0" y="-28575"/>
              <a:ext cx="307867" cy="3082748"/>
            </a:xfrm>
            <a:prstGeom prst="rect">
              <a:avLst/>
            </a:prstGeom>
          </p:spPr>
          <p:txBody>
            <a:bodyPr lIns="49237" tIns="49237" rIns="49237" bIns="49237" rtlCol="0" anchor="ctr"/>
            <a:lstStyle/>
            <a:p>
              <a:pPr algn="ctr">
                <a:lnSpc>
                  <a:spcPts val="1492"/>
                </a:lnSpc>
                <a:spcBef>
                  <a:spcPct val="0"/>
                </a:spcBef>
              </a:pPr>
              <a:endParaRPr/>
            </a:p>
          </p:txBody>
        </p:sp>
      </p:grpSp>
      <p:grpSp>
        <p:nvGrpSpPr>
          <p:cNvPr id="23" name="Group 23"/>
          <p:cNvGrpSpPr/>
          <p:nvPr/>
        </p:nvGrpSpPr>
        <p:grpSpPr>
          <a:xfrm>
            <a:off x="9144000" y="8475092"/>
            <a:ext cx="1297331" cy="1114894"/>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7AAE1">
                    <a:alpha val="100000"/>
                  </a:srgbClr>
                </a:gs>
                <a:gs pos="100000">
                  <a:srgbClr val="254287">
                    <a:alpha val="100000"/>
                  </a:srgbClr>
                </a:gs>
              </a:gsLst>
              <a:lin ang="0"/>
            </a:gradFill>
          </p:spPr>
        </p:sp>
        <p:sp>
          <p:nvSpPr>
            <p:cNvPr id="25" name="TextBox 2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6931389" y="1420304"/>
            <a:ext cx="911369" cy="783208"/>
            <a:chOff x="0" y="0"/>
            <a:chExt cx="812800" cy="698500"/>
          </a:xfrm>
        </p:grpSpPr>
        <p:sp>
          <p:nvSpPr>
            <p:cNvPr id="27" name="Freeform 2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7AAE1">
                    <a:alpha val="100000"/>
                  </a:srgbClr>
                </a:gs>
                <a:gs pos="100000">
                  <a:srgbClr val="254287">
                    <a:alpha val="100000"/>
                  </a:srgbClr>
                </a:gs>
              </a:gsLst>
              <a:lin ang="0"/>
            </a:gradFill>
          </p:spPr>
        </p:sp>
        <p:sp>
          <p:nvSpPr>
            <p:cNvPr id="28" name="TextBox 2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9" name="AutoShape 29"/>
          <p:cNvSpPr/>
          <p:nvPr/>
        </p:nvSpPr>
        <p:spPr>
          <a:xfrm flipH="1" flipV="1">
            <a:off x="-5539851" y="8232523"/>
            <a:ext cx="8787885" cy="0"/>
          </a:xfrm>
          <a:prstGeom prst="line">
            <a:avLst/>
          </a:prstGeom>
          <a:ln w="57150" cap="flat">
            <a:solidFill>
              <a:srgbClr val="24307F"/>
            </a:solidFill>
            <a:prstDash val="solid"/>
            <a:headEnd type="oval" w="lg" len="lg"/>
            <a:tailEnd type="none" w="sm" len="sm"/>
          </a:ln>
        </p:spPr>
      </p:sp>
      <p:sp>
        <p:nvSpPr>
          <p:cNvPr id="30" name="Freeform 30"/>
          <p:cNvSpPr/>
          <p:nvPr/>
        </p:nvSpPr>
        <p:spPr>
          <a:xfrm>
            <a:off x="519439" y="674705"/>
            <a:ext cx="3806692" cy="587452"/>
          </a:xfrm>
          <a:custGeom>
            <a:avLst/>
            <a:gdLst/>
            <a:ahLst/>
            <a:cxnLst/>
            <a:rect l="l" t="t" r="r" b="b"/>
            <a:pathLst>
              <a:path w="3806692" h="587452">
                <a:moveTo>
                  <a:pt x="0" y="0"/>
                </a:moveTo>
                <a:lnTo>
                  <a:pt x="3806692" y="0"/>
                </a:lnTo>
                <a:lnTo>
                  <a:pt x="3806692" y="587452"/>
                </a:lnTo>
                <a:lnTo>
                  <a:pt x="0" y="587452"/>
                </a:lnTo>
                <a:lnTo>
                  <a:pt x="0" y="0"/>
                </a:lnTo>
                <a:close/>
              </a:path>
            </a:pathLst>
          </a:custGeom>
          <a:blipFill>
            <a:blip r:embed="rId5"/>
            <a:stretch>
              <a:fillRect/>
            </a:stretch>
          </a:blipFill>
        </p:spPr>
      </p:sp>
      <p:sp>
        <p:nvSpPr>
          <p:cNvPr id="31" name="TextBox 31"/>
          <p:cNvSpPr txBox="1"/>
          <p:nvPr/>
        </p:nvSpPr>
        <p:spPr>
          <a:xfrm>
            <a:off x="1028700" y="3695096"/>
            <a:ext cx="8499185" cy="1130809"/>
          </a:xfrm>
          <a:prstGeom prst="rect">
            <a:avLst/>
          </a:prstGeom>
        </p:spPr>
        <p:txBody>
          <a:bodyPr lIns="0" tIns="0" rIns="0" bIns="0" rtlCol="0" anchor="t">
            <a:spAutoFit/>
          </a:bodyPr>
          <a:lstStyle/>
          <a:p>
            <a:pPr>
              <a:lnSpc>
                <a:spcPts val="8954"/>
              </a:lnSpc>
            </a:pPr>
            <a:r>
              <a:rPr lang="en-US" sz="7786">
                <a:solidFill>
                  <a:srgbClr val="267FBC"/>
                </a:solidFill>
                <a:latin typeface="Antonio Ultra-Bold"/>
              </a:rPr>
              <a:t>NEW YORK CITY</a:t>
            </a:r>
          </a:p>
        </p:txBody>
      </p:sp>
      <p:sp>
        <p:nvSpPr>
          <p:cNvPr id="32" name="TextBox 32"/>
          <p:cNvSpPr txBox="1"/>
          <p:nvPr/>
        </p:nvSpPr>
        <p:spPr>
          <a:xfrm>
            <a:off x="1028700" y="4854480"/>
            <a:ext cx="8499185" cy="1509309"/>
          </a:xfrm>
          <a:prstGeom prst="rect">
            <a:avLst/>
          </a:prstGeom>
        </p:spPr>
        <p:txBody>
          <a:bodyPr lIns="0" tIns="0" rIns="0" bIns="0" rtlCol="0" anchor="t">
            <a:spAutoFit/>
          </a:bodyPr>
          <a:lstStyle/>
          <a:p>
            <a:pPr>
              <a:lnSpc>
                <a:spcPts val="5964"/>
              </a:lnSpc>
            </a:pPr>
            <a:r>
              <a:rPr lang="en-US" sz="5186">
                <a:solidFill>
                  <a:srgbClr val="24307F"/>
                </a:solidFill>
                <a:latin typeface="Antonio Ultra-Bold"/>
              </a:rPr>
              <a:t>TAXI &amp; LIMOUSINE COMMISSION</a:t>
            </a:r>
          </a:p>
          <a:p>
            <a:pPr>
              <a:lnSpc>
                <a:spcPts val="5964"/>
              </a:lnSpc>
            </a:pPr>
            <a:r>
              <a:rPr lang="en-US" sz="5186">
                <a:solidFill>
                  <a:srgbClr val="24307F"/>
                </a:solidFill>
                <a:latin typeface="Antonio Ultra-Bold"/>
              </a:rPr>
              <a:t>TRIP RECORD</a:t>
            </a:r>
          </a:p>
        </p:txBody>
      </p:sp>
      <p:sp>
        <p:nvSpPr>
          <p:cNvPr id="33" name="TextBox 33"/>
          <p:cNvSpPr txBox="1"/>
          <p:nvPr/>
        </p:nvSpPr>
        <p:spPr>
          <a:xfrm>
            <a:off x="319251" y="8628259"/>
            <a:ext cx="6859438" cy="527690"/>
          </a:xfrm>
          <a:prstGeom prst="rect">
            <a:avLst/>
          </a:prstGeom>
        </p:spPr>
        <p:txBody>
          <a:bodyPr lIns="0" tIns="0" rIns="0" bIns="0" rtlCol="0" anchor="t">
            <a:spAutoFit/>
          </a:bodyPr>
          <a:lstStyle/>
          <a:p>
            <a:pPr>
              <a:lnSpc>
                <a:spcPts val="4162"/>
              </a:lnSpc>
              <a:spcBef>
                <a:spcPct val="0"/>
              </a:spcBef>
            </a:pPr>
            <a:r>
              <a:rPr lang="en-US" sz="2973">
                <a:solidFill>
                  <a:srgbClr val="FFFFFF"/>
                </a:solidFill>
                <a:latin typeface="Poppins Semi-Bold"/>
              </a:rPr>
              <a:t>Sukmawati Gubali (JCDSOL-012)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788554">
            <a:off x="17105270" y="-4768830"/>
            <a:ext cx="3766175" cy="12896280"/>
            <a:chOff x="0" y="0"/>
            <a:chExt cx="1174900" cy="4023139"/>
          </a:xfrm>
        </p:grpSpPr>
        <p:sp>
          <p:nvSpPr>
            <p:cNvPr id="3" name="Freeform 3"/>
            <p:cNvSpPr/>
            <p:nvPr/>
          </p:nvSpPr>
          <p:spPr>
            <a:xfrm>
              <a:off x="0" y="0"/>
              <a:ext cx="1174900" cy="4023139"/>
            </a:xfrm>
            <a:custGeom>
              <a:avLst/>
              <a:gdLst/>
              <a:ahLst/>
              <a:cxnLst/>
              <a:rect l="l" t="t" r="r" b="b"/>
              <a:pathLst>
                <a:path w="1174900" h="4023139">
                  <a:moveTo>
                    <a:pt x="0" y="0"/>
                  </a:moveTo>
                  <a:lnTo>
                    <a:pt x="1174900" y="0"/>
                  </a:lnTo>
                  <a:lnTo>
                    <a:pt x="1174900" y="4023139"/>
                  </a:lnTo>
                  <a:lnTo>
                    <a:pt x="0" y="4023139"/>
                  </a:lnTo>
                  <a:close/>
                </a:path>
              </a:pathLst>
            </a:custGeom>
            <a:gradFill rotWithShape="1">
              <a:gsLst>
                <a:gs pos="0">
                  <a:srgbClr val="1A2047">
                    <a:alpha val="100000"/>
                  </a:srgbClr>
                </a:gs>
                <a:gs pos="100000">
                  <a:srgbClr val="29399D">
                    <a:alpha val="100000"/>
                  </a:srgbClr>
                </a:gs>
              </a:gsLst>
              <a:lin ang="0"/>
            </a:gradFill>
          </p:spPr>
        </p:sp>
        <p:sp>
          <p:nvSpPr>
            <p:cNvPr id="4" name="TextBox 4"/>
            <p:cNvSpPr txBox="1"/>
            <p:nvPr/>
          </p:nvSpPr>
          <p:spPr>
            <a:xfrm>
              <a:off x="0" y="-28575"/>
              <a:ext cx="1174900" cy="4051714"/>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788554">
            <a:off x="15867501" y="-929880"/>
            <a:ext cx="832294" cy="3967246"/>
            <a:chOff x="0" y="0"/>
            <a:chExt cx="259643" cy="1237627"/>
          </a:xfrm>
        </p:grpSpPr>
        <p:sp>
          <p:nvSpPr>
            <p:cNvPr id="6" name="Freeform 6"/>
            <p:cNvSpPr/>
            <p:nvPr/>
          </p:nvSpPr>
          <p:spPr>
            <a:xfrm>
              <a:off x="0" y="0"/>
              <a:ext cx="259643" cy="1237627"/>
            </a:xfrm>
            <a:custGeom>
              <a:avLst/>
              <a:gdLst/>
              <a:ahLst/>
              <a:cxnLst/>
              <a:rect l="l" t="t" r="r" b="b"/>
              <a:pathLst>
                <a:path w="259643" h="1237627">
                  <a:moveTo>
                    <a:pt x="0" y="0"/>
                  </a:moveTo>
                  <a:lnTo>
                    <a:pt x="259643" y="0"/>
                  </a:lnTo>
                  <a:lnTo>
                    <a:pt x="259643" y="1237627"/>
                  </a:lnTo>
                  <a:lnTo>
                    <a:pt x="0" y="1237627"/>
                  </a:lnTo>
                  <a:close/>
                </a:path>
              </a:pathLst>
            </a:custGeom>
            <a:gradFill rotWithShape="1">
              <a:gsLst>
                <a:gs pos="0">
                  <a:srgbClr val="269ED6">
                    <a:alpha val="100000"/>
                  </a:srgbClr>
                </a:gs>
                <a:gs pos="100000">
                  <a:srgbClr val="27AAE1">
                    <a:alpha val="0"/>
                  </a:srgbClr>
                </a:gs>
              </a:gsLst>
              <a:lin ang="5400000"/>
            </a:gradFill>
          </p:spPr>
        </p:sp>
        <p:sp>
          <p:nvSpPr>
            <p:cNvPr id="7" name="TextBox 7"/>
            <p:cNvSpPr txBox="1"/>
            <p:nvPr/>
          </p:nvSpPr>
          <p:spPr>
            <a:xfrm>
              <a:off x="0" y="-28575"/>
              <a:ext cx="259643" cy="1266202"/>
            </a:xfrm>
            <a:prstGeom prst="rect">
              <a:avLst/>
            </a:prstGeom>
          </p:spPr>
          <p:txBody>
            <a:bodyPr lIns="49237" tIns="49237" rIns="49237" bIns="49237" rtlCol="0" anchor="ctr"/>
            <a:lstStyle/>
            <a:p>
              <a:pPr algn="ctr">
                <a:lnSpc>
                  <a:spcPts val="1492"/>
                </a:lnSpc>
                <a:spcBef>
                  <a:spcPct val="0"/>
                </a:spcBef>
              </a:pPr>
              <a:endParaRPr/>
            </a:p>
          </p:txBody>
        </p:sp>
      </p:grpSp>
      <p:sp>
        <p:nvSpPr>
          <p:cNvPr id="8" name="TextBox 8"/>
          <p:cNvSpPr txBox="1"/>
          <p:nvPr/>
        </p:nvSpPr>
        <p:spPr>
          <a:xfrm>
            <a:off x="829596" y="1339398"/>
            <a:ext cx="16230600" cy="8531353"/>
          </a:xfrm>
          <a:prstGeom prst="rect">
            <a:avLst/>
          </a:prstGeom>
        </p:spPr>
        <p:txBody>
          <a:bodyPr lIns="0" tIns="0" rIns="0" bIns="0" rtlCol="0" anchor="t">
            <a:spAutoFit/>
          </a:bodyPr>
          <a:lstStyle/>
          <a:p>
            <a:pPr marL="582925" lvl="1" indent="-291463">
              <a:lnSpc>
                <a:spcPts val="4238"/>
              </a:lnSpc>
              <a:buFont typeface="Arial"/>
              <a:buChar char="•"/>
            </a:pPr>
            <a:r>
              <a:rPr lang="en-US" sz="2699">
                <a:solidFill>
                  <a:srgbClr val="000000"/>
                </a:solidFill>
                <a:latin typeface="Poppins"/>
              </a:rPr>
              <a:t>kolom </a:t>
            </a:r>
            <a:r>
              <a:rPr lang="en-US" sz="2699">
                <a:solidFill>
                  <a:srgbClr val="000000"/>
                </a:solidFill>
                <a:latin typeface="Poppins Bold"/>
              </a:rPr>
              <a:t>`lpep_pickup_datetime`</a:t>
            </a:r>
            <a:r>
              <a:rPr lang="en-US" sz="2699">
                <a:solidFill>
                  <a:srgbClr val="000000"/>
                </a:solidFill>
                <a:latin typeface="Poppins"/>
              </a:rPr>
              <a:t> dan </a:t>
            </a:r>
            <a:r>
              <a:rPr lang="en-US" sz="2699">
                <a:solidFill>
                  <a:srgbClr val="000000"/>
                </a:solidFill>
                <a:latin typeface="Poppins Bold"/>
              </a:rPr>
              <a:t>`lpep_dropoff_datetime` </a:t>
            </a:r>
            <a:r>
              <a:rPr lang="en-US" sz="2699">
                <a:solidFill>
                  <a:srgbClr val="000000"/>
                </a:solidFill>
                <a:latin typeface="Poppins"/>
              </a:rPr>
              <a:t>yang saat ini memiliki tipe data object, menjadi tipe data datetime untuk memfasilitasi analisis waktu yang lebih baik.</a:t>
            </a:r>
          </a:p>
          <a:p>
            <a:pPr marL="582925" lvl="1" indent="-291463">
              <a:lnSpc>
                <a:spcPts val="4238"/>
              </a:lnSpc>
              <a:buFont typeface="Arial"/>
              <a:buChar char="•"/>
            </a:pPr>
            <a:r>
              <a:rPr lang="en-US" sz="2699">
                <a:solidFill>
                  <a:srgbClr val="000000"/>
                </a:solidFill>
                <a:latin typeface="Poppins"/>
              </a:rPr>
              <a:t>kolom '</a:t>
            </a:r>
            <a:r>
              <a:rPr lang="en-US" sz="2699">
                <a:solidFill>
                  <a:srgbClr val="000000"/>
                </a:solidFill>
                <a:latin typeface="Poppins Bold"/>
              </a:rPr>
              <a:t>RatecodeID</a:t>
            </a:r>
            <a:r>
              <a:rPr lang="en-US" sz="2699">
                <a:solidFill>
                  <a:srgbClr val="000000"/>
                </a:solidFill>
                <a:latin typeface="Poppins"/>
              </a:rPr>
              <a:t>' yaitu terdapat nilai '</a:t>
            </a:r>
            <a:r>
              <a:rPr lang="en-US" sz="2699">
                <a:solidFill>
                  <a:srgbClr val="000000"/>
                </a:solidFill>
                <a:latin typeface="Poppins Bold"/>
              </a:rPr>
              <a:t>99</a:t>
            </a:r>
            <a:r>
              <a:rPr lang="en-US" sz="2699">
                <a:solidFill>
                  <a:srgbClr val="000000"/>
                </a:solidFill>
                <a:latin typeface="Poppins"/>
              </a:rPr>
              <a:t>', padahal merujuk pada dictionary kolom 'RatecodeID' hanya terdapat nilai 1 - 6. Sehingga baris dengan nilai 99 akan dihapus</a:t>
            </a:r>
          </a:p>
          <a:p>
            <a:pPr marL="582925" lvl="1" indent="-291463">
              <a:lnSpc>
                <a:spcPts val="4238"/>
              </a:lnSpc>
              <a:buFont typeface="Arial"/>
              <a:buChar char="•"/>
            </a:pPr>
            <a:r>
              <a:rPr lang="en-US" sz="2699">
                <a:solidFill>
                  <a:srgbClr val="000000"/>
                </a:solidFill>
                <a:latin typeface="Poppins"/>
              </a:rPr>
              <a:t>Terdapat anomali pada kolom </a:t>
            </a:r>
            <a:r>
              <a:rPr lang="en-US" sz="2699">
                <a:solidFill>
                  <a:srgbClr val="000000"/>
                </a:solidFill>
                <a:latin typeface="Poppins Bold"/>
              </a:rPr>
              <a:t>`total_amount</a:t>
            </a:r>
            <a:r>
              <a:rPr lang="en-US" sz="2699">
                <a:solidFill>
                  <a:srgbClr val="000000"/>
                </a:solidFill>
                <a:latin typeface="Poppins"/>
              </a:rPr>
              <a:t>` &lt; 0 yaitu bernilai negatif. maka baris yang nilainya negatif akan dilakukan tindakan berupa penghapusan pada baris tersebut.</a:t>
            </a:r>
          </a:p>
          <a:p>
            <a:pPr marL="582925" lvl="1" indent="-291463">
              <a:lnSpc>
                <a:spcPts val="4238"/>
              </a:lnSpc>
              <a:buFont typeface="Arial"/>
              <a:buChar char="•"/>
            </a:pPr>
            <a:r>
              <a:rPr lang="en-US" sz="2699">
                <a:solidFill>
                  <a:srgbClr val="000000"/>
                </a:solidFill>
                <a:latin typeface="Poppins"/>
              </a:rPr>
              <a:t>berdasarkan informasi aturan tarif. Terdapat anomali pada kolom `</a:t>
            </a:r>
            <a:r>
              <a:rPr lang="en-US" sz="2699">
                <a:solidFill>
                  <a:srgbClr val="000000"/>
                </a:solidFill>
                <a:latin typeface="Poppins Bold"/>
              </a:rPr>
              <a:t>'trip_distance</a:t>
            </a:r>
            <a:r>
              <a:rPr lang="en-US" sz="2699">
                <a:solidFill>
                  <a:srgbClr val="000000"/>
                </a:solidFill>
                <a:latin typeface="Poppins"/>
              </a:rPr>
              <a:t>'` = 0 mill dan &gt; 100 mill. Karena total_amount nya tidak masuk akal, maka baris yang </a:t>
            </a:r>
            <a:r>
              <a:rPr lang="en-US" sz="2699">
                <a:solidFill>
                  <a:srgbClr val="000000"/>
                </a:solidFill>
                <a:latin typeface="Poppins Bold"/>
              </a:rPr>
              <a:t>'trip_distance</a:t>
            </a:r>
            <a:r>
              <a:rPr lang="en-US" sz="2699">
                <a:solidFill>
                  <a:srgbClr val="000000"/>
                </a:solidFill>
                <a:latin typeface="Poppins"/>
              </a:rPr>
              <a:t>' nya &lt; 1 dan &gt; 100 mil akan dilakukan tindakan berupa penghapusan baris tersebut.</a:t>
            </a:r>
          </a:p>
          <a:p>
            <a:pPr marL="582925" lvl="1" indent="-291463">
              <a:lnSpc>
                <a:spcPts val="4238"/>
              </a:lnSpc>
              <a:buFont typeface="Arial"/>
              <a:buChar char="•"/>
            </a:pPr>
            <a:r>
              <a:rPr lang="en-US" sz="2699">
                <a:solidFill>
                  <a:srgbClr val="000000"/>
                </a:solidFill>
                <a:latin typeface="Poppins"/>
              </a:rPr>
              <a:t>Berdasarkan informasi aturan tarif dan dictionary `</a:t>
            </a:r>
            <a:r>
              <a:rPr lang="en-US" sz="2699">
                <a:solidFill>
                  <a:srgbClr val="000000"/>
                </a:solidFill>
                <a:latin typeface="Poppins Bold"/>
              </a:rPr>
              <a:t>total_amount`</a:t>
            </a:r>
            <a:r>
              <a:rPr lang="en-US" sz="2699">
                <a:solidFill>
                  <a:srgbClr val="000000"/>
                </a:solidFill>
                <a:latin typeface="Poppins"/>
              </a:rPr>
              <a:t> , datanya tidak terdistribusi normal maka kita akan menggunakan Interquartile Range (IQR) untuk mengidentifikasi dan menghapus outliers.</a:t>
            </a:r>
          </a:p>
          <a:p>
            <a:pPr marL="582925" lvl="1" indent="-291463">
              <a:lnSpc>
                <a:spcPts val="4238"/>
              </a:lnSpc>
              <a:buFont typeface="Arial"/>
              <a:buChar char="•"/>
            </a:pPr>
            <a:r>
              <a:rPr lang="en-US" sz="2699">
                <a:solidFill>
                  <a:srgbClr val="000000"/>
                </a:solidFill>
                <a:latin typeface="Poppins"/>
              </a:rPr>
              <a:t>Pada kolom</a:t>
            </a:r>
            <a:r>
              <a:rPr lang="en-US" sz="2699">
                <a:solidFill>
                  <a:srgbClr val="000000"/>
                </a:solidFill>
                <a:latin typeface="Poppins Bold"/>
              </a:rPr>
              <a:t> passenger_count,</a:t>
            </a:r>
            <a:r>
              <a:rPr lang="en-US" sz="2699">
                <a:solidFill>
                  <a:srgbClr val="000000"/>
                </a:solidFill>
                <a:latin typeface="Poppins"/>
              </a:rPr>
              <a:t> maksimal jumlah penumpang adalah sebesar 5 orang, dan tidak mungkin kosong jika nilai `</a:t>
            </a:r>
            <a:r>
              <a:rPr lang="en-US" sz="2699">
                <a:solidFill>
                  <a:srgbClr val="000000"/>
                </a:solidFill>
                <a:latin typeface="Poppins Bold"/>
              </a:rPr>
              <a:t>total_amount</a:t>
            </a:r>
            <a:r>
              <a:rPr lang="en-US" sz="2699">
                <a:solidFill>
                  <a:srgbClr val="000000"/>
                </a:solidFill>
                <a:latin typeface="Poppins"/>
              </a:rPr>
              <a:t>` ada. Sehingga akan dilakukan handling data pada passenger_count yang nilainya 0. dan akan dilakukan penghapusan pada baris yang passenger_countnya &gt; 5.</a:t>
            </a:r>
          </a:p>
        </p:txBody>
      </p:sp>
      <p:sp>
        <p:nvSpPr>
          <p:cNvPr id="9" name="TextBox 9"/>
          <p:cNvSpPr txBox="1"/>
          <p:nvPr/>
        </p:nvSpPr>
        <p:spPr>
          <a:xfrm>
            <a:off x="1028700" y="257584"/>
            <a:ext cx="9884420" cy="984250"/>
          </a:xfrm>
          <a:prstGeom prst="rect">
            <a:avLst/>
          </a:prstGeom>
        </p:spPr>
        <p:txBody>
          <a:bodyPr lIns="0" tIns="0" rIns="0" bIns="0" rtlCol="0" anchor="t">
            <a:spAutoFit/>
          </a:bodyPr>
          <a:lstStyle/>
          <a:p>
            <a:pPr>
              <a:lnSpc>
                <a:spcPts val="7699"/>
              </a:lnSpc>
              <a:spcBef>
                <a:spcPct val="0"/>
              </a:spcBef>
            </a:pPr>
            <a:r>
              <a:rPr lang="en-US" sz="5499">
                <a:solidFill>
                  <a:srgbClr val="267FBC"/>
                </a:solidFill>
                <a:latin typeface="Poppins Bold"/>
              </a:rPr>
              <a:t>Handling Data Anomali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2992302" y="4036325"/>
            <a:ext cx="11458634" cy="1552279"/>
            <a:chOff x="0" y="0"/>
            <a:chExt cx="5156196" cy="698500"/>
          </a:xfrm>
        </p:grpSpPr>
        <p:sp>
          <p:nvSpPr>
            <p:cNvPr id="3" name="Freeform 3"/>
            <p:cNvSpPr/>
            <p:nvPr/>
          </p:nvSpPr>
          <p:spPr>
            <a:xfrm>
              <a:off x="0" y="0"/>
              <a:ext cx="5156196" cy="698500"/>
            </a:xfrm>
            <a:custGeom>
              <a:avLst/>
              <a:gdLst/>
              <a:ahLst/>
              <a:cxnLst/>
              <a:rect l="l" t="t" r="r" b="b"/>
              <a:pathLst>
                <a:path w="5156196" h="698500">
                  <a:moveTo>
                    <a:pt x="5156196" y="349250"/>
                  </a:moveTo>
                  <a:lnTo>
                    <a:pt x="4952996" y="698500"/>
                  </a:lnTo>
                  <a:lnTo>
                    <a:pt x="203200" y="698500"/>
                  </a:lnTo>
                  <a:lnTo>
                    <a:pt x="0" y="349250"/>
                  </a:lnTo>
                  <a:lnTo>
                    <a:pt x="203200" y="0"/>
                  </a:lnTo>
                  <a:lnTo>
                    <a:pt x="4952996" y="0"/>
                  </a:lnTo>
                  <a:lnTo>
                    <a:pt x="5156196" y="349250"/>
                  </a:lnTo>
                  <a:close/>
                </a:path>
              </a:pathLst>
            </a:custGeom>
            <a:gradFill rotWithShape="1">
              <a:gsLst>
                <a:gs pos="0">
                  <a:srgbClr val="24307F">
                    <a:alpha val="100000"/>
                  </a:srgbClr>
                </a:gs>
                <a:gs pos="100000">
                  <a:srgbClr val="27AAE1">
                    <a:alpha val="100000"/>
                  </a:srgbClr>
                </a:gs>
              </a:gsLst>
              <a:lin ang="0"/>
            </a:gradFill>
          </p:spPr>
        </p:sp>
        <p:sp>
          <p:nvSpPr>
            <p:cNvPr id="4" name="TextBox 4"/>
            <p:cNvSpPr txBox="1"/>
            <p:nvPr/>
          </p:nvSpPr>
          <p:spPr>
            <a:xfrm>
              <a:off x="114300" y="-57150"/>
              <a:ext cx="4927596"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992302" y="5969561"/>
            <a:ext cx="11458634" cy="1552279"/>
            <a:chOff x="0" y="0"/>
            <a:chExt cx="5156196" cy="698500"/>
          </a:xfrm>
        </p:grpSpPr>
        <p:sp>
          <p:nvSpPr>
            <p:cNvPr id="6" name="Freeform 6"/>
            <p:cNvSpPr/>
            <p:nvPr/>
          </p:nvSpPr>
          <p:spPr>
            <a:xfrm>
              <a:off x="0" y="0"/>
              <a:ext cx="5156196" cy="698500"/>
            </a:xfrm>
            <a:custGeom>
              <a:avLst/>
              <a:gdLst/>
              <a:ahLst/>
              <a:cxnLst/>
              <a:rect l="l" t="t" r="r" b="b"/>
              <a:pathLst>
                <a:path w="5156196" h="698500">
                  <a:moveTo>
                    <a:pt x="5156196" y="349250"/>
                  </a:moveTo>
                  <a:lnTo>
                    <a:pt x="4952996" y="698500"/>
                  </a:lnTo>
                  <a:lnTo>
                    <a:pt x="203200" y="698500"/>
                  </a:lnTo>
                  <a:lnTo>
                    <a:pt x="0" y="349250"/>
                  </a:lnTo>
                  <a:lnTo>
                    <a:pt x="203200" y="0"/>
                  </a:lnTo>
                  <a:lnTo>
                    <a:pt x="4952996" y="0"/>
                  </a:lnTo>
                  <a:lnTo>
                    <a:pt x="5156196" y="349250"/>
                  </a:lnTo>
                  <a:close/>
                </a:path>
              </a:pathLst>
            </a:custGeom>
            <a:gradFill rotWithShape="1">
              <a:gsLst>
                <a:gs pos="0">
                  <a:srgbClr val="1A2047">
                    <a:alpha val="100000"/>
                  </a:srgbClr>
                </a:gs>
                <a:gs pos="100000">
                  <a:srgbClr val="29399D">
                    <a:alpha val="100000"/>
                  </a:srgbClr>
                </a:gs>
              </a:gsLst>
              <a:lin ang="0"/>
            </a:gradFill>
          </p:spPr>
        </p:sp>
        <p:sp>
          <p:nvSpPr>
            <p:cNvPr id="7" name="TextBox 7"/>
            <p:cNvSpPr txBox="1"/>
            <p:nvPr/>
          </p:nvSpPr>
          <p:spPr>
            <a:xfrm>
              <a:off x="114300" y="-57150"/>
              <a:ext cx="4927596"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992302" y="7914141"/>
            <a:ext cx="11458634" cy="1552279"/>
            <a:chOff x="0" y="0"/>
            <a:chExt cx="5156196" cy="698500"/>
          </a:xfrm>
        </p:grpSpPr>
        <p:sp>
          <p:nvSpPr>
            <p:cNvPr id="9" name="Freeform 9"/>
            <p:cNvSpPr/>
            <p:nvPr/>
          </p:nvSpPr>
          <p:spPr>
            <a:xfrm>
              <a:off x="0" y="0"/>
              <a:ext cx="5156196" cy="698500"/>
            </a:xfrm>
            <a:custGeom>
              <a:avLst/>
              <a:gdLst/>
              <a:ahLst/>
              <a:cxnLst/>
              <a:rect l="l" t="t" r="r" b="b"/>
              <a:pathLst>
                <a:path w="5156196" h="698500">
                  <a:moveTo>
                    <a:pt x="5156196" y="349250"/>
                  </a:moveTo>
                  <a:lnTo>
                    <a:pt x="4952996" y="698500"/>
                  </a:lnTo>
                  <a:lnTo>
                    <a:pt x="203200" y="698500"/>
                  </a:lnTo>
                  <a:lnTo>
                    <a:pt x="0" y="349250"/>
                  </a:lnTo>
                  <a:lnTo>
                    <a:pt x="203200" y="0"/>
                  </a:lnTo>
                  <a:lnTo>
                    <a:pt x="4952996" y="0"/>
                  </a:lnTo>
                  <a:lnTo>
                    <a:pt x="5156196" y="349250"/>
                  </a:lnTo>
                  <a:close/>
                </a:path>
              </a:pathLst>
            </a:custGeom>
            <a:gradFill rotWithShape="1">
              <a:gsLst>
                <a:gs pos="0">
                  <a:srgbClr val="24307F">
                    <a:alpha val="100000"/>
                  </a:srgbClr>
                </a:gs>
                <a:gs pos="100000">
                  <a:srgbClr val="27AAE1">
                    <a:alpha val="100000"/>
                  </a:srgbClr>
                </a:gs>
              </a:gsLst>
              <a:lin ang="0"/>
            </a:gradFill>
          </p:spPr>
        </p:sp>
        <p:sp>
          <p:nvSpPr>
            <p:cNvPr id="10" name="TextBox 10"/>
            <p:cNvSpPr txBox="1"/>
            <p:nvPr/>
          </p:nvSpPr>
          <p:spPr>
            <a:xfrm>
              <a:off x="114300" y="-57150"/>
              <a:ext cx="4927596" cy="75565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5241762" y="1057275"/>
            <a:ext cx="9550279" cy="0"/>
          </a:xfrm>
          <a:prstGeom prst="line">
            <a:avLst/>
          </a:prstGeom>
          <a:ln w="57150" cap="flat">
            <a:solidFill>
              <a:srgbClr val="24307F"/>
            </a:solidFill>
            <a:prstDash val="solid"/>
            <a:headEnd type="none" w="sm" len="sm"/>
            <a:tailEnd type="oval" w="lg" len="lg"/>
          </a:ln>
        </p:spPr>
      </p:sp>
      <p:grpSp>
        <p:nvGrpSpPr>
          <p:cNvPr id="12" name="Group 12"/>
          <p:cNvGrpSpPr/>
          <p:nvPr/>
        </p:nvGrpSpPr>
        <p:grpSpPr>
          <a:xfrm>
            <a:off x="-2771075" y="1598221"/>
            <a:ext cx="11458634" cy="2047579"/>
            <a:chOff x="0" y="0"/>
            <a:chExt cx="5156196" cy="921377"/>
          </a:xfrm>
        </p:grpSpPr>
        <p:sp>
          <p:nvSpPr>
            <p:cNvPr id="13" name="Freeform 13"/>
            <p:cNvSpPr/>
            <p:nvPr/>
          </p:nvSpPr>
          <p:spPr>
            <a:xfrm>
              <a:off x="0" y="0"/>
              <a:ext cx="5156196" cy="921377"/>
            </a:xfrm>
            <a:custGeom>
              <a:avLst/>
              <a:gdLst/>
              <a:ahLst/>
              <a:cxnLst/>
              <a:rect l="l" t="t" r="r" b="b"/>
              <a:pathLst>
                <a:path w="5156196" h="921377">
                  <a:moveTo>
                    <a:pt x="5156196" y="460688"/>
                  </a:moveTo>
                  <a:lnTo>
                    <a:pt x="4952996" y="921377"/>
                  </a:lnTo>
                  <a:lnTo>
                    <a:pt x="203200" y="921377"/>
                  </a:lnTo>
                  <a:lnTo>
                    <a:pt x="0" y="460688"/>
                  </a:lnTo>
                  <a:lnTo>
                    <a:pt x="203200" y="0"/>
                  </a:lnTo>
                  <a:lnTo>
                    <a:pt x="4952996" y="0"/>
                  </a:lnTo>
                  <a:lnTo>
                    <a:pt x="5156196" y="460688"/>
                  </a:lnTo>
                  <a:close/>
                </a:path>
              </a:pathLst>
            </a:custGeom>
            <a:gradFill rotWithShape="1">
              <a:gsLst>
                <a:gs pos="0">
                  <a:srgbClr val="1A2047">
                    <a:alpha val="100000"/>
                  </a:srgbClr>
                </a:gs>
                <a:gs pos="100000">
                  <a:srgbClr val="29399D">
                    <a:alpha val="100000"/>
                  </a:srgbClr>
                </a:gs>
              </a:gsLst>
              <a:lin ang="0"/>
            </a:gradFill>
          </p:spPr>
        </p:sp>
        <p:sp>
          <p:nvSpPr>
            <p:cNvPr id="14" name="TextBox 14"/>
            <p:cNvSpPr txBox="1"/>
            <p:nvPr/>
          </p:nvSpPr>
          <p:spPr>
            <a:xfrm>
              <a:off x="114300" y="-57150"/>
              <a:ext cx="4927596" cy="978527"/>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14849936" y="6741917"/>
            <a:ext cx="970722" cy="7449937"/>
            <a:chOff x="0" y="0"/>
            <a:chExt cx="302828" cy="2324091"/>
          </a:xfrm>
        </p:grpSpPr>
        <p:sp>
          <p:nvSpPr>
            <p:cNvPr id="16" name="Freeform 16"/>
            <p:cNvSpPr/>
            <p:nvPr/>
          </p:nvSpPr>
          <p:spPr>
            <a:xfrm>
              <a:off x="0" y="0"/>
              <a:ext cx="302828" cy="2324091"/>
            </a:xfrm>
            <a:custGeom>
              <a:avLst/>
              <a:gdLst/>
              <a:ahLst/>
              <a:cxnLst/>
              <a:rect l="l" t="t" r="r" b="b"/>
              <a:pathLst>
                <a:path w="302828" h="2324091">
                  <a:moveTo>
                    <a:pt x="0" y="0"/>
                  </a:moveTo>
                  <a:lnTo>
                    <a:pt x="302828" y="0"/>
                  </a:lnTo>
                  <a:lnTo>
                    <a:pt x="302828" y="2324091"/>
                  </a:lnTo>
                  <a:lnTo>
                    <a:pt x="0" y="2324091"/>
                  </a:lnTo>
                  <a:close/>
                </a:path>
              </a:pathLst>
            </a:custGeom>
            <a:gradFill rotWithShape="1">
              <a:gsLst>
                <a:gs pos="0">
                  <a:srgbClr val="269ED6">
                    <a:alpha val="100000"/>
                  </a:srgbClr>
                </a:gs>
                <a:gs pos="100000">
                  <a:srgbClr val="27AAE1">
                    <a:alpha val="0"/>
                  </a:srgbClr>
                </a:gs>
              </a:gsLst>
              <a:lin ang="5400000"/>
            </a:gradFill>
          </p:spPr>
        </p:sp>
        <p:sp>
          <p:nvSpPr>
            <p:cNvPr id="17" name="TextBox 17"/>
            <p:cNvSpPr txBox="1"/>
            <p:nvPr/>
          </p:nvSpPr>
          <p:spPr>
            <a:xfrm>
              <a:off x="0" y="-28575"/>
              <a:ext cx="302828" cy="2352666"/>
            </a:xfrm>
            <a:prstGeom prst="rect">
              <a:avLst/>
            </a:prstGeom>
          </p:spPr>
          <p:txBody>
            <a:bodyPr lIns="49237" tIns="49237" rIns="49237" bIns="49237" rtlCol="0" anchor="ctr"/>
            <a:lstStyle/>
            <a:p>
              <a:pPr algn="ctr">
                <a:lnSpc>
                  <a:spcPts val="1492"/>
                </a:lnSpc>
                <a:spcBef>
                  <a:spcPct val="0"/>
                </a:spcBef>
              </a:pPr>
              <a:endParaRPr/>
            </a:p>
          </p:txBody>
        </p:sp>
      </p:grpSp>
      <p:sp>
        <p:nvSpPr>
          <p:cNvPr id="18" name="TextBox 18"/>
          <p:cNvSpPr txBox="1"/>
          <p:nvPr/>
        </p:nvSpPr>
        <p:spPr>
          <a:xfrm>
            <a:off x="8989837" y="1617271"/>
            <a:ext cx="8734011" cy="2669269"/>
          </a:xfrm>
          <a:prstGeom prst="rect">
            <a:avLst/>
          </a:prstGeom>
        </p:spPr>
        <p:txBody>
          <a:bodyPr lIns="0" tIns="0" rIns="0" bIns="0" rtlCol="0" anchor="t">
            <a:spAutoFit/>
          </a:bodyPr>
          <a:lstStyle/>
          <a:p>
            <a:pPr algn="r">
              <a:lnSpc>
                <a:spcPts val="10023"/>
              </a:lnSpc>
            </a:pPr>
            <a:r>
              <a:rPr lang="en-US" sz="9368">
                <a:solidFill>
                  <a:srgbClr val="267FBC"/>
                </a:solidFill>
                <a:latin typeface="Poppins Ultra-Bold"/>
              </a:rPr>
              <a:t>Analisis </a:t>
            </a:r>
          </a:p>
          <a:p>
            <a:pPr algn="r">
              <a:lnSpc>
                <a:spcPts val="10023"/>
              </a:lnSpc>
            </a:pPr>
            <a:r>
              <a:rPr lang="en-US" sz="9368">
                <a:solidFill>
                  <a:srgbClr val="267FBC"/>
                </a:solidFill>
                <a:latin typeface="Poppins Ultra-Bold"/>
              </a:rPr>
              <a:t>Data</a:t>
            </a:r>
          </a:p>
        </p:txBody>
      </p:sp>
      <p:sp>
        <p:nvSpPr>
          <p:cNvPr id="19" name="TextBox 19"/>
          <p:cNvSpPr txBox="1"/>
          <p:nvPr/>
        </p:nvSpPr>
        <p:spPr>
          <a:xfrm>
            <a:off x="9321902" y="4115090"/>
            <a:ext cx="8401946" cy="4138743"/>
          </a:xfrm>
          <a:prstGeom prst="rect">
            <a:avLst/>
          </a:prstGeom>
        </p:spPr>
        <p:txBody>
          <a:bodyPr lIns="0" tIns="0" rIns="0" bIns="0" rtlCol="0" anchor="t">
            <a:spAutoFit/>
          </a:bodyPr>
          <a:lstStyle/>
          <a:p>
            <a:pPr algn="r">
              <a:lnSpc>
                <a:spcPts val="8130"/>
              </a:lnSpc>
              <a:spcBef>
                <a:spcPct val="0"/>
              </a:spcBef>
            </a:pPr>
            <a:r>
              <a:rPr lang="en-US" sz="5807">
                <a:solidFill>
                  <a:srgbClr val="24307F"/>
                </a:solidFill>
                <a:latin typeface="Poppins"/>
              </a:rPr>
              <a:t>Perbandingan Kepuasan Pelanggan antara VendorID 1 dan VendorID 2</a:t>
            </a:r>
          </a:p>
        </p:txBody>
      </p:sp>
      <p:sp>
        <p:nvSpPr>
          <p:cNvPr id="20" name="TextBox 20"/>
          <p:cNvSpPr txBox="1"/>
          <p:nvPr/>
        </p:nvSpPr>
        <p:spPr>
          <a:xfrm>
            <a:off x="378547" y="4267000"/>
            <a:ext cx="7254034" cy="10052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Perbandingan Jumlah Jarak Tempuh Berdasarkan Hari dan Jam</a:t>
            </a:r>
          </a:p>
        </p:txBody>
      </p:sp>
      <p:sp>
        <p:nvSpPr>
          <p:cNvPr id="21" name="TextBox 21"/>
          <p:cNvSpPr txBox="1"/>
          <p:nvPr/>
        </p:nvSpPr>
        <p:spPr>
          <a:xfrm>
            <a:off x="426853" y="6200236"/>
            <a:ext cx="7157420" cy="10052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Perbandingan Jumlah Pendapatan Berdasarkan Hari dan Jam</a:t>
            </a:r>
          </a:p>
        </p:txBody>
      </p:sp>
      <p:sp>
        <p:nvSpPr>
          <p:cNvPr id="22" name="TextBox 22"/>
          <p:cNvSpPr txBox="1"/>
          <p:nvPr/>
        </p:nvSpPr>
        <p:spPr>
          <a:xfrm>
            <a:off x="426853" y="7918290"/>
            <a:ext cx="7467786" cy="15005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Perbandingan Jumlah Tip yang Diberikan Penumpang Berdasarkan Hari dan Jam</a:t>
            </a:r>
          </a:p>
        </p:txBody>
      </p:sp>
      <p:sp>
        <p:nvSpPr>
          <p:cNvPr id="23" name="TextBox 23"/>
          <p:cNvSpPr txBox="1"/>
          <p:nvPr/>
        </p:nvSpPr>
        <p:spPr>
          <a:xfrm>
            <a:off x="426853" y="2145296"/>
            <a:ext cx="7467786" cy="10052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Perbandingan Jumlah Perjalanan antar VendorID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4289419" y="9229725"/>
            <a:ext cx="9550279" cy="0"/>
          </a:xfrm>
          <a:prstGeom prst="line">
            <a:avLst/>
          </a:prstGeom>
          <a:ln w="57150" cap="flat">
            <a:solidFill>
              <a:srgbClr val="24307F"/>
            </a:solidFill>
            <a:prstDash val="solid"/>
            <a:headEnd type="none" w="sm" len="sm"/>
            <a:tailEnd type="oval" w="lg" len="lg"/>
          </a:ln>
        </p:spPr>
      </p:sp>
      <p:grpSp>
        <p:nvGrpSpPr>
          <p:cNvPr id="3" name="Group 3"/>
          <p:cNvGrpSpPr/>
          <p:nvPr/>
        </p:nvGrpSpPr>
        <p:grpSpPr>
          <a:xfrm rot="5400000">
            <a:off x="15327084" y="-3851499"/>
            <a:ext cx="970722" cy="7449937"/>
            <a:chOff x="0" y="0"/>
            <a:chExt cx="302828" cy="2324091"/>
          </a:xfrm>
        </p:grpSpPr>
        <p:sp>
          <p:nvSpPr>
            <p:cNvPr id="4" name="Freeform 4"/>
            <p:cNvSpPr/>
            <p:nvPr/>
          </p:nvSpPr>
          <p:spPr>
            <a:xfrm>
              <a:off x="0" y="0"/>
              <a:ext cx="302828" cy="2324091"/>
            </a:xfrm>
            <a:custGeom>
              <a:avLst/>
              <a:gdLst/>
              <a:ahLst/>
              <a:cxnLst/>
              <a:rect l="l" t="t" r="r" b="b"/>
              <a:pathLst>
                <a:path w="302828" h="2324091">
                  <a:moveTo>
                    <a:pt x="0" y="0"/>
                  </a:moveTo>
                  <a:lnTo>
                    <a:pt x="302828" y="0"/>
                  </a:lnTo>
                  <a:lnTo>
                    <a:pt x="302828" y="2324091"/>
                  </a:lnTo>
                  <a:lnTo>
                    <a:pt x="0" y="2324091"/>
                  </a:lnTo>
                  <a:close/>
                </a:path>
              </a:pathLst>
            </a:custGeom>
            <a:gradFill rotWithShape="1">
              <a:gsLst>
                <a:gs pos="0">
                  <a:srgbClr val="269ED6">
                    <a:alpha val="100000"/>
                  </a:srgbClr>
                </a:gs>
                <a:gs pos="100000">
                  <a:srgbClr val="27AAE1">
                    <a:alpha val="0"/>
                  </a:srgbClr>
                </a:gs>
              </a:gsLst>
              <a:lin ang="5400000"/>
            </a:gradFill>
          </p:spPr>
        </p:sp>
        <p:sp>
          <p:nvSpPr>
            <p:cNvPr id="5" name="TextBox 5"/>
            <p:cNvSpPr txBox="1"/>
            <p:nvPr/>
          </p:nvSpPr>
          <p:spPr>
            <a:xfrm>
              <a:off x="0" y="-28575"/>
              <a:ext cx="302828" cy="2352666"/>
            </a:xfrm>
            <a:prstGeom prst="rect">
              <a:avLst/>
            </a:prstGeom>
          </p:spPr>
          <p:txBody>
            <a:bodyPr lIns="49237" tIns="49237" rIns="49237" bIns="49237" rtlCol="0" anchor="ctr"/>
            <a:lstStyle/>
            <a:p>
              <a:pPr algn="ctr">
                <a:lnSpc>
                  <a:spcPts val="1492"/>
                </a:lnSpc>
                <a:spcBef>
                  <a:spcPct val="0"/>
                </a:spcBef>
              </a:pPr>
              <a:endParaRPr/>
            </a:p>
          </p:txBody>
        </p:sp>
      </p:grpSp>
      <p:sp>
        <p:nvSpPr>
          <p:cNvPr id="6" name="Freeform 6"/>
          <p:cNvSpPr/>
          <p:nvPr/>
        </p:nvSpPr>
        <p:spPr>
          <a:xfrm>
            <a:off x="9702086" y="1672662"/>
            <a:ext cx="8115300" cy="7359076"/>
          </a:xfrm>
          <a:custGeom>
            <a:avLst/>
            <a:gdLst/>
            <a:ahLst/>
            <a:cxnLst/>
            <a:rect l="l" t="t" r="r" b="b"/>
            <a:pathLst>
              <a:path w="8115300" h="7359076">
                <a:moveTo>
                  <a:pt x="0" y="0"/>
                </a:moveTo>
                <a:lnTo>
                  <a:pt x="8115300" y="0"/>
                </a:lnTo>
                <a:lnTo>
                  <a:pt x="8115300" y="7359076"/>
                </a:lnTo>
                <a:lnTo>
                  <a:pt x="0" y="7359076"/>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1028700" y="2122691"/>
            <a:ext cx="8464321" cy="984250"/>
          </a:xfrm>
          <a:prstGeom prst="rect">
            <a:avLst/>
          </a:prstGeom>
        </p:spPr>
        <p:txBody>
          <a:bodyPr lIns="0" tIns="0" rIns="0" bIns="0" rtlCol="0" anchor="t">
            <a:spAutoFit/>
          </a:bodyPr>
          <a:lstStyle/>
          <a:p>
            <a:pPr>
              <a:lnSpc>
                <a:spcPts val="7699"/>
              </a:lnSpc>
              <a:spcBef>
                <a:spcPct val="0"/>
              </a:spcBef>
            </a:pPr>
            <a:r>
              <a:rPr lang="en-US" sz="5499">
                <a:solidFill>
                  <a:srgbClr val="267FBC"/>
                </a:solidFill>
                <a:latin typeface="Poppins Ultra-Bold"/>
              </a:rPr>
              <a:t>Perbandingan Jumlah</a:t>
            </a:r>
          </a:p>
        </p:txBody>
      </p:sp>
      <p:sp>
        <p:nvSpPr>
          <p:cNvPr id="8" name="TextBox 8"/>
          <p:cNvSpPr txBox="1"/>
          <p:nvPr/>
        </p:nvSpPr>
        <p:spPr>
          <a:xfrm>
            <a:off x="1028700" y="2916441"/>
            <a:ext cx="8115300" cy="984250"/>
          </a:xfrm>
          <a:prstGeom prst="rect">
            <a:avLst/>
          </a:prstGeom>
        </p:spPr>
        <p:txBody>
          <a:bodyPr lIns="0" tIns="0" rIns="0" bIns="0" rtlCol="0" anchor="t">
            <a:spAutoFit/>
          </a:bodyPr>
          <a:lstStyle/>
          <a:p>
            <a:pPr>
              <a:lnSpc>
                <a:spcPts val="7699"/>
              </a:lnSpc>
              <a:spcBef>
                <a:spcPct val="0"/>
              </a:spcBef>
            </a:pPr>
            <a:r>
              <a:rPr lang="en-US" sz="5499">
                <a:solidFill>
                  <a:srgbClr val="24307F"/>
                </a:solidFill>
                <a:latin typeface="Poppins Ultra-Bold"/>
              </a:rPr>
              <a:t>Perjalanan VendorID</a:t>
            </a:r>
          </a:p>
        </p:txBody>
      </p:sp>
      <p:sp>
        <p:nvSpPr>
          <p:cNvPr id="9" name="TextBox 9"/>
          <p:cNvSpPr txBox="1"/>
          <p:nvPr/>
        </p:nvSpPr>
        <p:spPr>
          <a:xfrm>
            <a:off x="1028700" y="4318177"/>
            <a:ext cx="8115300" cy="2632075"/>
          </a:xfrm>
          <a:prstGeom prst="rect">
            <a:avLst/>
          </a:prstGeom>
        </p:spPr>
        <p:txBody>
          <a:bodyPr lIns="0" tIns="0" rIns="0" bIns="0" rtlCol="0" anchor="t">
            <a:spAutoFit/>
          </a:bodyPr>
          <a:lstStyle/>
          <a:p>
            <a:pPr algn="just">
              <a:lnSpc>
                <a:spcPts val="3499"/>
              </a:lnSpc>
            </a:pPr>
            <a:r>
              <a:rPr lang="en-US" sz="2499">
                <a:solidFill>
                  <a:srgbClr val="000000"/>
                </a:solidFill>
                <a:latin typeface="Poppins"/>
              </a:rPr>
              <a:t>Berdasarkan visualisasi piechart disamping, dapat disimpulkan bahwa secara umum, VendorID 2 (VeriFone Inc) memiliki presentase jauh lebih banyak sebesar 87.5 % dibanding VendorID 1 (Creative Mobile Technologies, LLC) sebesar 12.5%</a:t>
            </a:r>
          </a:p>
          <a:p>
            <a:pPr algn="just">
              <a:lnSpc>
                <a:spcPts val="3499"/>
              </a:lnSpc>
              <a:spcBef>
                <a:spcPct val="0"/>
              </a:spcBef>
            </a:pPr>
            <a:endParaRPr lang="en-US" sz="2499">
              <a:solidFill>
                <a:srgbClr val="000000"/>
              </a:solidFill>
              <a:latin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14588380" y="629409"/>
            <a:ext cx="9550279" cy="0"/>
          </a:xfrm>
          <a:prstGeom prst="line">
            <a:avLst/>
          </a:prstGeom>
          <a:ln w="57150" cap="flat">
            <a:solidFill>
              <a:srgbClr val="24307F"/>
            </a:solidFill>
            <a:prstDash val="solid"/>
            <a:headEnd type="oval" w="lg" len="lg"/>
            <a:tailEnd type="none" w="sm" len="sm"/>
          </a:ln>
        </p:spPr>
      </p:sp>
      <p:sp>
        <p:nvSpPr>
          <p:cNvPr id="3" name="AutoShape 3"/>
          <p:cNvSpPr/>
          <p:nvPr/>
        </p:nvSpPr>
        <p:spPr>
          <a:xfrm>
            <a:off x="-5850660" y="629409"/>
            <a:ext cx="9550279" cy="0"/>
          </a:xfrm>
          <a:prstGeom prst="line">
            <a:avLst/>
          </a:prstGeom>
          <a:ln w="57150" cap="flat">
            <a:solidFill>
              <a:srgbClr val="24307F"/>
            </a:solidFill>
            <a:prstDash val="solid"/>
            <a:headEnd type="none" w="sm" len="sm"/>
            <a:tailEnd type="oval" w="lg" len="lg"/>
          </a:ln>
        </p:spPr>
      </p:sp>
      <p:sp>
        <p:nvSpPr>
          <p:cNvPr id="4" name="Freeform 4"/>
          <p:cNvSpPr/>
          <p:nvPr/>
        </p:nvSpPr>
        <p:spPr>
          <a:xfrm>
            <a:off x="2822809" y="1537771"/>
            <a:ext cx="12004814" cy="6788930"/>
          </a:xfrm>
          <a:custGeom>
            <a:avLst/>
            <a:gdLst/>
            <a:ahLst/>
            <a:cxnLst/>
            <a:rect l="l" t="t" r="r" b="b"/>
            <a:pathLst>
              <a:path w="12004814" h="6788930">
                <a:moveTo>
                  <a:pt x="0" y="0"/>
                </a:moveTo>
                <a:lnTo>
                  <a:pt x="12004815" y="0"/>
                </a:lnTo>
                <a:lnTo>
                  <a:pt x="12004815" y="6788929"/>
                </a:lnTo>
                <a:lnTo>
                  <a:pt x="0" y="6788929"/>
                </a:lnTo>
                <a:lnTo>
                  <a:pt x="0" y="0"/>
                </a:lnTo>
                <a:close/>
              </a:path>
            </a:pathLst>
          </a:custGeom>
          <a:blipFill>
            <a:blip r:embed="rId2"/>
            <a:stretch>
              <a:fillRect/>
            </a:stretch>
          </a:blipFill>
          <a:ln w="38100" cap="sq">
            <a:solidFill>
              <a:srgbClr val="000000"/>
            </a:solidFill>
            <a:prstDash val="solid"/>
            <a:miter/>
          </a:ln>
        </p:spPr>
      </p:sp>
      <p:sp>
        <p:nvSpPr>
          <p:cNvPr id="5" name="TextBox 5"/>
          <p:cNvSpPr txBox="1"/>
          <p:nvPr/>
        </p:nvSpPr>
        <p:spPr>
          <a:xfrm>
            <a:off x="3887174" y="231900"/>
            <a:ext cx="10268619" cy="734059"/>
          </a:xfrm>
          <a:prstGeom prst="rect">
            <a:avLst/>
          </a:prstGeom>
        </p:spPr>
        <p:txBody>
          <a:bodyPr lIns="0" tIns="0" rIns="0" bIns="0" rtlCol="0" anchor="t">
            <a:spAutoFit/>
          </a:bodyPr>
          <a:lstStyle/>
          <a:p>
            <a:pPr algn="ctr">
              <a:lnSpc>
                <a:spcPts val="5740"/>
              </a:lnSpc>
              <a:spcBef>
                <a:spcPct val="0"/>
              </a:spcBef>
            </a:pPr>
            <a:r>
              <a:rPr lang="en-US" sz="4100">
                <a:solidFill>
                  <a:srgbClr val="267FBC"/>
                </a:solidFill>
                <a:latin typeface="Poppins Ultra-Bold"/>
              </a:rPr>
              <a:t>Perbandingan Jumlah Jarak Tempuh</a:t>
            </a:r>
          </a:p>
        </p:txBody>
      </p:sp>
      <p:sp>
        <p:nvSpPr>
          <p:cNvPr id="6" name="TextBox 6"/>
          <p:cNvSpPr txBox="1"/>
          <p:nvPr/>
        </p:nvSpPr>
        <p:spPr>
          <a:xfrm>
            <a:off x="-112318" y="880234"/>
            <a:ext cx="18267605" cy="542925"/>
          </a:xfrm>
          <a:prstGeom prst="rect">
            <a:avLst/>
          </a:prstGeom>
        </p:spPr>
        <p:txBody>
          <a:bodyPr lIns="0" tIns="0" rIns="0" bIns="0" rtlCol="0" anchor="t">
            <a:spAutoFit/>
          </a:bodyPr>
          <a:lstStyle/>
          <a:p>
            <a:pPr algn="ctr">
              <a:lnSpc>
                <a:spcPts val="4200"/>
              </a:lnSpc>
              <a:spcBef>
                <a:spcPct val="0"/>
              </a:spcBef>
            </a:pPr>
            <a:r>
              <a:rPr lang="en-US" sz="3000">
                <a:solidFill>
                  <a:srgbClr val="24307F"/>
                </a:solidFill>
                <a:latin typeface="Poppins Ultra-Bold"/>
              </a:rPr>
              <a:t>VendorID 1 dan VendorID 2 Berdasarkan Hari</a:t>
            </a:r>
          </a:p>
        </p:txBody>
      </p:sp>
      <p:sp>
        <p:nvSpPr>
          <p:cNvPr id="7" name="TextBox 7"/>
          <p:cNvSpPr txBox="1"/>
          <p:nvPr/>
        </p:nvSpPr>
        <p:spPr>
          <a:xfrm>
            <a:off x="638040" y="8095078"/>
            <a:ext cx="17517246" cy="1897380"/>
          </a:xfrm>
          <a:prstGeom prst="rect">
            <a:avLst/>
          </a:prstGeom>
        </p:spPr>
        <p:txBody>
          <a:bodyPr lIns="0" tIns="0" rIns="0" bIns="0" rtlCol="0" anchor="t">
            <a:spAutoFit/>
          </a:bodyPr>
          <a:lstStyle/>
          <a:p>
            <a:pPr>
              <a:lnSpc>
                <a:spcPts val="2520"/>
              </a:lnSpc>
            </a:pPr>
            <a:r>
              <a:rPr lang="en-US" sz="1800">
                <a:solidFill>
                  <a:srgbClr val="000000"/>
                </a:solidFill>
                <a:latin typeface="Poppins Bold"/>
              </a:rPr>
              <a:t>Insight :</a:t>
            </a:r>
          </a:p>
          <a:p>
            <a:pPr>
              <a:lnSpc>
                <a:spcPts val="2520"/>
              </a:lnSpc>
            </a:pPr>
            <a:r>
              <a:rPr lang="en-US" sz="1800">
                <a:solidFill>
                  <a:srgbClr val="000000"/>
                </a:solidFill>
                <a:latin typeface="Poppins Bold"/>
              </a:rPr>
              <a:t>- Barplot diatas adalah perbandingan total jumlah jarak perjalanan antara VendorID 1 dan Vendor ID 2 berdasarkan hari pada bulan Januari 2023. VendorID 1 dengan bar berwarna lebih terang, dan VendorID 2 berwarna lebih gelap.</a:t>
            </a:r>
          </a:p>
          <a:p>
            <a:pPr>
              <a:lnSpc>
                <a:spcPts val="2520"/>
              </a:lnSpc>
            </a:pPr>
            <a:r>
              <a:rPr lang="en-US" sz="1800">
                <a:solidFill>
                  <a:srgbClr val="000000"/>
                </a:solidFill>
                <a:latin typeface="Poppins Bold"/>
              </a:rPr>
              <a:t>- VendorID 2 memiliki total jumlah jarak perjalanan tertinggi dibanding VendorID 1</a:t>
            </a:r>
          </a:p>
          <a:p>
            <a:pPr>
              <a:lnSpc>
                <a:spcPts val="2520"/>
              </a:lnSpc>
            </a:pPr>
            <a:r>
              <a:rPr lang="en-US" sz="1800">
                <a:solidFill>
                  <a:srgbClr val="000000"/>
                </a:solidFill>
                <a:latin typeface="Poppins Bold"/>
              </a:rPr>
              <a:t>- Hari dengan total jumlah perjalanan tertinggi pada VendorID 1 dan Vendor ID 2 adalah sama, yaitu pada hari Selasa (Tuesday).</a:t>
            </a:r>
          </a:p>
          <a:p>
            <a:pPr>
              <a:lnSpc>
                <a:spcPts val="2520"/>
              </a:lnSpc>
              <a:spcBef>
                <a:spcPct val="0"/>
              </a:spcBef>
            </a:pPr>
            <a:r>
              <a:rPr lang="en-US" sz="1800">
                <a:solidFill>
                  <a:srgbClr val="000000"/>
                </a:solidFill>
                <a:latin typeface="Poppins Bold"/>
              </a:rPr>
              <a:t>- Hari dengan total jumlah perjalanan terendah pada VendorID 1  di hari Sabtu (Saturday) dan VendorID 2 adalah hari Minggu (Sunday)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14588380" y="629409"/>
            <a:ext cx="9550279" cy="0"/>
          </a:xfrm>
          <a:prstGeom prst="line">
            <a:avLst/>
          </a:prstGeom>
          <a:ln w="57150" cap="flat">
            <a:solidFill>
              <a:srgbClr val="24307F"/>
            </a:solidFill>
            <a:prstDash val="solid"/>
            <a:headEnd type="oval" w="lg" len="lg"/>
            <a:tailEnd type="none" w="sm" len="sm"/>
          </a:ln>
        </p:spPr>
      </p:sp>
      <p:sp>
        <p:nvSpPr>
          <p:cNvPr id="3" name="AutoShape 3"/>
          <p:cNvSpPr/>
          <p:nvPr/>
        </p:nvSpPr>
        <p:spPr>
          <a:xfrm>
            <a:off x="-5850660" y="629409"/>
            <a:ext cx="9550279" cy="0"/>
          </a:xfrm>
          <a:prstGeom prst="line">
            <a:avLst/>
          </a:prstGeom>
          <a:ln w="57150" cap="flat">
            <a:solidFill>
              <a:srgbClr val="24307F"/>
            </a:solidFill>
            <a:prstDash val="solid"/>
            <a:headEnd type="none" w="sm" len="sm"/>
            <a:tailEnd type="oval" w="lg" len="lg"/>
          </a:ln>
        </p:spPr>
      </p:sp>
      <p:sp>
        <p:nvSpPr>
          <p:cNvPr id="4" name="Freeform 4"/>
          <p:cNvSpPr/>
          <p:nvPr/>
        </p:nvSpPr>
        <p:spPr>
          <a:xfrm>
            <a:off x="2687980" y="1560534"/>
            <a:ext cx="12912040" cy="6065535"/>
          </a:xfrm>
          <a:custGeom>
            <a:avLst/>
            <a:gdLst/>
            <a:ahLst/>
            <a:cxnLst/>
            <a:rect l="l" t="t" r="r" b="b"/>
            <a:pathLst>
              <a:path w="12912040" h="6065535">
                <a:moveTo>
                  <a:pt x="0" y="0"/>
                </a:moveTo>
                <a:lnTo>
                  <a:pt x="12912040" y="0"/>
                </a:lnTo>
                <a:lnTo>
                  <a:pt x="12912040" y="6065535"/>
                </a:lnTo>
                <a:lnTo>
                  <a:pt x="0" y="6065535"/>
                </a:lnTo>
                <a:lnTo>
                  <a:pt x="0" y="0"/>
                </a:lnTo>
                <a:close/>
              </a:path>
            </a:pathLst>
          </a:custGeom>
          <a:blipFill>
            <a:blip r:embed="rId2"/>
            <a:stretch>
              <a:fillRect/>
            </a:stretch>
          </a:blipFill>
          <a:ln w="38100" cap="sq">
            <a:solidFill>
              <a:srgbClr val="000000"/>
            </a:solidFill>
            <a:prstDash val="solid"/>
            <a:miter/>
          </a:ln>
        </p:spPr>
      </p:sp>
      <p:sp>
        <p:nvSpPr>
          <p:cNvPr id="5" name="TextBox 5"/>
          <p:cNvSpPr txBox="1"/>
          <p:nvPr/>
        </p:nvSpPr>
        <p:spPr>
          <a:xfrm>
            <a:off x="3887174" y="231900"/>
            <a:ext cx="10268619" cy="750569"/>
          </a:xfrm>
          <a:prstGeom prst="rect">
            <a:avLst/>
          </a:prstGeom>
        </p:spPr>
        <p:txBody>
          <a:bodyPr lIns="0" tIns="0" rIns="0" bIns="0" rtlCol="0" anchor="t">
            <a:spAutoFit/>
          </a:bodyPr>
          <a:lstStyle/>
          <a:p>
            <a:pPr algn="ctr">
              <a:lnSpc>
                <a:spcPts val="5880"/>
              </a:lnSpc>
              <a:spcBef>
                <a:spcPct val="0"/>
              </a:spcBef>
            </a:pPr>
            <a:r>
              <a:rPr lang="en-US" sz="4200">
                <a:solidFill>
                  <a:srgbClr val="267FBC"/>
                </a:solidFill>
                <a:latin typeface="Poppins Bold"/>
              </a:rPr>
              <a:t>Perbandingan Jumlah Jarak Tempuh</a:t>
            </a:r>
          </a:p>
        </p:txBody>
      </p:sp>
      <p:sp>
        <p:nvSpPr>
          <p:cNvPr id="6" name="TextBox 6"/>
          <p:cNvSpPr txBox="1"/>
          <p:nvPr/>
        </p:nvSpPr>
        <p:spPr>
          <a:xfrm>
            <a:off x="-112318" y="870709"/>
            <a:ext cx="18267605" cy="559435"/>
          </a:xfrm>
          <a:prstGeom prst="rect">
            <a:avLst/>
          </a:prstGeom>
        </p:spPr>
        <p:txBody>
          <a:bodyPr lIns="0" tIns="0" rIns="0" bIns="0" rtlCol="0" anchor="t">
            <a:spAutoFit/>
          </a:bodyPr>
          <a:lstStyle/>
          <a:p>
            <a:pPr algn="ctr">
              <a:lnSpc>
                <a:spcPts val="4339"/>
              </a:lnSpc>
              <a:spcBef>
                <a:spcPct val="0"/>
              </a:spcBef>
            </a:pPr>
            <a:r>
              <a:rPr lang="en-US" sz="3099">
                <a:solidFill>
                  <a:srgbClr val="24307F"/>
                </a:solidFill>
                <a:latin typeface="Poppins Bold"/>
              </a:rPr>
              <a:t>VendorID 1 dan VendorID 2 Berdasarkan Jam</a:t>
            </a:r>
          </a:p>
        </p:txBody>
      </p:sp>
      <p:sp>
        <p:nvSpPr>
          <p:cNvPr id="7" name="TextBox 7"/>
          <p:cNvSpPr txBox="1"/>
          <p:nvPr/>
        </p:nvSpPr>
        <p:spPr>
          <a:xfrm>
            <a:off x="192688" y="7446645"/>
            <a:ext cx="17902623" cy="3009265"/>
          </a:xfrm>
          <a:prstGeom prst="rect">
            <a:avLst/>
          </a:prstGeom>
        </p:spPr>
        <p:txBody>
          <a:bodyPr lIns="0" tIns="0" rIns="0" bIns="0" rtlCol="0" anchor="t">
            <a:spAutoFit/>
          </a:bodyPr>
          <a:lstStyle/>
          <a:p>
            <a:pPr>
              <a:lnSpc>
                <a:spcPts val="2659"/>
              </a:lnSpc>
            </a:pPr>
            <a:r>
              <a:rPr lang="en-US" sz="1899">
                <a:solidFill>
                  <a:srgbClr val="000000"/>
                </a:solidFill>
                <a:latin typeface="Poppins Bold"/>
              </a:rPr>
              <a:t>Insight :</a:t>
            </a:r>
          </a:p>
          <a:p>
            <a:pPr marL="410209" lvl="1" indent="-205105">
              <a:lnSpc>
                <a:spcPts val="2659"/>
              </a:lnSpc>
              <a:buFont typeface="Arial"/>
              <a:buChar char="•"/>
            </a:pPr>
            <a:r>
              <a:rPr lang="en-US" sz="1899">
                <a:solidFill>
                  <a:srgbClr val="000000"/>
                </a:solidFill>
                <a:latin typeface="Poppins Bold"/>
              </a:rPr>
              <a:t>Lineplot tersebut merupakan perbandingan antara total jumlah jarak tempuh antara VendorID 1 dan Vendor ID 2 berdasarkan jam pada bukan Januari 2023. VendorID 1 ditandai dengan lineplot berwarna merah, sedangkan VendorID 2 ditandai dengan lineplot berwarna kuning.</a:t>
            </a:r>
          </a:p>
          <a:p>
            <a:pPr marL="410209" lvl="1" indent="-205105">
              <a:lnSpc>
                <a:spcPts val="2659"/>
              </a:lnSpc>
              <a:buFont typeface="Arial"/>
              <a:buChar char="•"/>
            </a:pPr>
            <a:r>
              <a:rPr lang="en-US" sz="1899">
                <a:solidFill>
                  <a:srgbClr val="000000"/>
                </a:solidFill>
                <a:latin typeface="Poppins Bold"/>
              </a:rPr>
              <a:t>VendorID 2 memiliki total jumlah jarak perjalanan yang paling tinggi dibanding VendorID 2</a:t>
            </a:r>
          </a:p>
          <a:p>
            <a:pPr marL="410209" lvl="1" indent="-205105">
              <a:lnSpc>
                <a:spcPts val="2659"/>
              </a:lnSpc>
              <a:buFont typeface="Arial"/>
              <a:buChar char="•"/>
            </a:pPr>
            <a:r>
              <a:rPr lang="en-US" sz="1899">
                <a:solidFill>
                  <a:srgbClr val="000000"/>
                </a:solidFill>
                <a:latin typeface="Poppins Bold"/>
              </a:rPr>
              <a:t>Pada VendorID 2, jumlah jarak perjalanan tertinggi berada pada pukul 18.00 yaitu sebesar 10857.73 mil, sedangkan yang terendahnya berada pada pukul 04.00 sebesar 1414.32 mil</a:t>
            </a:r>
          </a:p>
          <a:p>
            <a:pPr marL="410209" lvl="1" indent="-205105">
              <a:lnSpc>
                <a:spcPts val="2659"/>
              </a:lnSpc>
              <a:buFont typeface="Arial"/>
              <a:buChar char="•"/>
            </a:pPr>
            <a:r>
              <a:rPr lang="en-US" sz="1899">
                <a:solidFill>
                  <a:srgbClr val="000000"/>
                </a:solidFill>
                <a:latin typeface="Poppins Bold"/>
              </a:rPr>
              <a:t>Pada VendorID 1, jumlah jarak perjalanan tertinggi berada pada pukul 15.00 yaitu sebesar 1730.50 mil, sedangkan yang terendahnya berada pada pukul 05.00 sebesar 126.60 mil</a:t>
            </a:r>
          </a:p>
          <a:p>
            <a:pPr>
              <a:lnSpc>
                <a:spcPts val="2659"/>
              </a:lnSpc>
              <a:spcBef>
                <a:spcPct val="0"/>
              </a:spcBef>
            </a:pPr>
            <a:endParaRPr lang="en-US" sz="1899">
              <a:solidFill>
                <a:srgbClr val="000000"/>
              </a:solidFill>
              <a:latin typeface="Poppi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14588380" y="629409"/>
            <a:ext cx="9550279" cy="0"/>
          </a:xfrm>
          <a:prstGeom prst="line">
            <a:avLst/>
          </a:prstGeom>
          <a:ln w="57150" cap="flat">
            <a:solidFill>
              <a:srgbClr val="24307F"/>
            </a:solidFill>
            <a:prstDash val="solid"/>
            <a:headEnd type="oval" w="lg" len="lg"/>
            <a:tailEnd type="none" w="sm" len="sm"/>
          </a:ln>
        </p:spPr>
      </p:sp>
      <p:sp>
        <p:nvSpPr>
          <p:cNvPr id="3" name="AutoShape 3"/>
          <p:cNvSpPr/>
          <p:nvPr/>
        </p:nvSpPr>
        <p:spPr>
          <a:xfrm>
            <a:off x="-5850660" y="629409"/>
            <a:ext cx="9550279" cy="0"/>
          </a:xfrm>
          <a:prstGeom prst="line">
            <a:avLst/>
          </a:prstGeom>
          <a:ln w="57150" cap="flat">
            <a:solidFill>
              <a:srgbClr val="24307F"/>
            </a:solidFill>
            <a:prstDash val="solid"/>
            <a:headEnd type="none" w="sm" len="sm"/>
            <a:tailEnd type="oval" w="lg" len="lg"/>
          </a:ln>
        </p:spPr>
      </p:sp>
      <p:sp>
        <p:nvSpPr>
          <p:cNvPr id="4" name="Freeform 4"/>
          <p:cNvSpPr/>
          <p:nvPr/>
        </p:nvSpPr>
        <p:spPr>
          <a:xfrm>
            <a:off x="2664232" y="1534777"/>
            <a:ext cx="11601142" cy="6633847"/>
          </a:xfrm>
          <a:custGeom>
            <a:avLst/>
            <a:gdLst/>
            <a:ahLst/>
            <a:cxnLst/>
            <a:rect l="l" t="t" r="r" b="b"/>
            <a:pathLst>
              <a:path w="11601142" h="6633847">
                <a:moveTo>
                  <a:pt x="0" y="0"/>
                </a:moveTo>
                <a:lnTo>
                  <a:pt x="11601143" y="0"/>
                </a:lnTo>
                <a:lnTo>
                  <a:pt x="11601143" y="6633847"/>
                </a:lnTo>
                <a:lnTo>
                  <a:pt x="0" y="6633847"/>
                </a:lnTo>
                <a:lnTo>
                  <a:pt x="0" y="0"/>
                </a:lnTo>
                <a:close/>
              </a:path>
            </a:pathLst>
          </a:custGeom>
          <a:blipFill>
            <a:blip r:embed="rId2"/>
            <a:stretch>
              <a:fillRect/>
            </a:stretch>
          </a:blipFill>
          <a:ln w="38100" cap="sq">
            <a:solidFill>
              <a:srgbClr val="000000"/>
            </a:solidFill>
            <a:prstDash val="solid"/>
            <a:miter/>
          </a:ln>
        </p:spPr>
      </p:sp>
      <p:sp>
        <p:nvSpPr>
          <p:cNvPr id="5" name="TextBox 5"/>
          <p:cNvSpPr txBox="1"/>
          <p:nvPr/>
        </p:nvSpPr>
        <p:spPr>
          <a:xfrm>
            <a:off x="3887174" y="231900"/>
            <a:ext cx="10268619" cy="734059"/>
          </a:xfrm>
          <a:prstGeom prst="rect">
            <a:avLst/>
          </a:prstGeom>
        </p:spPr>
        <p:txBody>
          <a:bodyPr lIns="0" tIns="0" rIns="0" bIns="0" rtlCol="0" anchor="t">
            <a:spAutoFit/>
          </a:bodyPr>
          <a:lstStyle/>
          <a:p>
            <a:pPr algn="ctr">
              <a:lnSpc>
                <a:spcPts val="5740"/>
              </a:lnSpc>
              <a:spcBef>
                <a:spcPct val="0"/>
              </a:spcBef>
            </a:pPr>
            <a:r>
              <a:rPr lang="en-US" sz="4100">
                <a:solidFill>
                  <a:srgbClr val="267FBC"/>
                </a:solidFill>
                <a:latin typeface="Poppins Ultra-Bold"/>
              </a:rPr>
              <a:t>Perbandingan Jumlah Pendapatan</a:t>
            </a:r>
          </a:p>
        </p:txBody>
      </p:sp>
      <p:sp>
        <p:nvSpPr>
          <p:cNvPr id="6" name="TextBox 6"/>
          <p:cNvSpPr txBox="1"/>
          <p:nvPr/>
        </p:nvSpPr>
        <p:spPr>
          <a:xfrm>
            <a:off x="-112318" y="880234"/>
            <a:ext cx="18267605" cy="542925"/>
          </a:xfrm>
          <a:prstGeom prst="rect">
            <a:avLst/>
          </a:prstGeom>
        </p:spPr>
        <p:txBody>
          <a:bodyPr lIns="0" tIns="0" rIns="0" bIns="0" rtlCol="0" anchor="t">
            <a:spAutoFit/>
          </a:bodyPr>
          <a:lstStyle/>
          <a:p>
            <a:pPr algn="ctr">
              <a:lnSpc>
                <a:spcPts val="4200"/>
              </a:lnSpc>
              <a:spcBef>
                <a:spcPct val="0"/>
              </a:spcBef>
            </a:pPr>
            <a:r>
              <a:rPr lang="en-US" sz="3000">
                <a:solidFill>
                  <a:srgbClr val="24307F"/>
                </a:solidFill>
                <a:latin typeface="Poppins Ultra-Bold"/>
              </a:rPr>
              <a:t>VendorID 1 dan VendorID 2 Berdasarkan Hari</a:t>
            </a:r>
          </a:p>
        </p:txBody>
      </p:sp>
      <p:sp>
        <p:nvSpPr>
          <p:cNvPr id="7" name="TextBox 7"/>
          <p:cNvSpPr txBox="1"/>
          <p:nvPr/>
        </p:nvSpPr>
        <p:spPr>
          <a:xfrm>
            <a:off x="385377" y="7936223"/>
            <a:ext cx="17517246" cy="2211705"/>
          </a:xfrm>
          <a:prstGeom prst="rect">
            <a:avLst/>
          </a:prstGeom>
        </p:spPr>
        <p:txBody>
          <a:bodyPr lIns="0" tIns="0" rIns="0" bIns="0" rtlCol="0" anchor="t">
            <a:spAutoFit/>
          </a:bodyPr>
          <a:lstStyle/>
          <a:p>
            <a:pPr>
              <a:lnSpc>
                <a:spcPts val="2520"/>
              </a:lnSpc>
            </a:pPr>
            <a:r>
              <a:rPr lang="en-US" sz="1800">
                <a:solidFill>
                  <a:srgbClr val="000000"/>
                </a:solidFill>
                <a:latin typeface="Poppins Bold"/>
              </a:rPr>
              <a:t>Insight :</a:t>
            </a:r>
          </a:p>
          <a:p>
            <a:pPr marL="388620" lvl="1" indent="-194310">
              <a:lnSpc>
                <a:spcPts val="2520"/>
              </a:lnSpc>
              <a:buFont typeface="Arial"/>
              <a:buChar char="•"/>
            </a:pPr>
            <a:r>
              <a:rPr lang="en-US" sz="1800">
                <a:solidFill>
                  <a:srgbClr val="000000"/>
                </a:solidFill>
                <a:latin typeface="Poppins Bold"/>
              </a:rPr>
              <a:t>Barplot diatas adalah perbandingan total jumlah pendapatan antara VendorID 1 dan Vendor ID 2 berdasarkan hari pada bulan Januari 2023. VendorID 1 dengan bar berwarna terang, dan VendorID 2 berwarna gelap.</a:t>
            </a:r>
          </a:p>
          <a:p>
            <a:pPr marL="388620" lvl="1" indent="-194310">
              <a:lnSpc>
                <a:spcPts val="2520"/>
              </a:lnSpc>
              <a:buFont typeface="Arial"/>
              <a:buChar char="•"/>
            </a:pPr>
            <a:r>
              <a:rPr lang="en-US" sz="1800">
                <a:solidFill>
                  <a:srgbClr val="000000"/>
                </a:solidFill>
                <a:latin typeface="Poppins Bold"/>
              </a:rPr>
              <a:t> VendorID 2 memiliki total jumlah pendapatan tertinggi dibanding VendorID 1</a:t>
            </a:r>
          </a:p>
          <a:p>
            <a:pPr marL="388620" lvl="1" indent="-194310">
              <a:lnSpc>
                <a:spcPts val="2520"/>
              </a:lnSpc>
              <a:buFont typeface="Arial"/>
              <a:buChar char="•"/>
            </a:pPr>
            <a:r>
              <a:rPr lang="en-US" sz="1800">
                <a:solidFill>
                  <a:srgbClr val="000000"/>
                </a:solidFill>
                <a:latin typeface="Poppins Bold"/>
              </a:rPr>
              <a:t>Hari dengan total jumlah pendapatan tertinggi pada VendorID 1 dan Vendor ID 2 adalah sama, yaitu pada hari Selasa (Tuesday).</a:t>
            </a:r>
          </a:p>
          <a:p>
            <a:pPr marL="388620" lvl="1" indent="-194310">
              <a:lnSpc>
                <a:spcPts val="2520"/>
              </a:lnSpc>
              <a:spcBef>
                <a:spcPct val="0"/>
              </a:spcBef>
              <a:buFont typeface="Arial"/>
              <a:buChar char="•"/>
            </a:pPr>
            <a:r>
              <a:rPr lang="en-US" sz="1800">
                <a:solidFill>
                  <a:srgbClr val="000000"/>
                </a:solidFill>
                <a:latin typeface="Poppins Bold"/>
              </a:rPr>
              <a:t>Hari dengan total jumlah perjalanan terendah pada VendorID 1 adalah pada hari Sabtu (Saturday), sedangkan pada VendorID 2 adalah pada hari Minggu (Sunday)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14588380" y="629409"/>
            <a:ext cx="9550279" cy="0"/>
          </a:xfrm>
          <a:prstGeom prst="line">
            <a:avLst/>
          </a:prstGeom>
          <a:ln w="57150" cap="flat">
            <a:solidFill>
              <a:srgbClr val="24307F"/>
            </a:solidFill>
            <a:prstDash val="solid"/>
            <a:headEnd type="oval" w="lg" len="lg"/>
            <a:tailEnd type="none" w="sm" len="sm"/>
          </a:ln>
        </p:spPr>
      </p:sp>
      <p:sp>
        <p:nvSpPr>
          <p:cNvPr id="3" name="AutoShape 3"/>
          <p:cNvSpPr/>
          <p:nvPr/>
        </p:nvSpPr>
        <p:spPr>
          <a:xfrm>
            <a:off x="-5850660" y="629409"/>
            <a:ext cx="9550279" cy="0"/>
          </a:xfrm>
          <a:prstGeom prst="line">
            <a:avLst/>
          </a:prstGeom>
          <a:ln w="57150" cap="flat">
            <a:solidFill>
              <a:srgbClr val="24307F"/>
            </a:solidFill>
            <a:prstDash val="solid"/>
            <a:headEnd type="none" w="sm" len="sm"/>
            <a:tailEnd type="oval" w="lg" len="lg"/>
          </a:ln>
        </p:spPr>
      </p:sp>
      <p:sp>
        <p:nvSpPr>
          <p:cNvPr id="4" name="Freeform 4"/>
          <p:cNvSpPr/>
          <p:nvPr/>
        </p:nvSpPr>
        <p:spPr>
          <a:xfrm>
            <a:off x="2687980" y="1605686"/>
            <a:ext cx="12912040" cy="6065535"/>
          </a:xfrm>
          <a:custGeom>
            <a:avLst/>
            <a:gdLst/>
            <a:ahLst/>
            <a:cxnLst/>
            <a:rect l="l" t="t" r="r" b="b"/>
            <a:pathLst>
              <a:path w="12912040" h="6065535">
                <a:moveTo>
                  <a:pt x="0" y="0"/>
                </a:moveTo>
                <a:lnTo>
                  <a:pt x="12912040" y="0"/>
                </a:lnTo>
                <a:lnTo>
                  <a:pt x="12912040" y="6065535"/>
                </a:lnTo>
                <a:lnTo>
                  <a:pt x="0" y="6065535"/>
                </a:lnTo>
                <a:lnTo>
                  <a:pt x="0" y="0"/>
                </a:lnTo>
                <a:close/>
              </a:path>
            </a:pathLst>
          </a:custGeom>
          <a:blipFill>
            <a:blip r:embed="rId2"/>
            <a:stretch>
              <a:fillRect/>
            </a:stretch>
          </a:blipFill>
          <a:ln w="38100" cap="sq">
            <a:solidFill>
              <a:srgbClr val="000000"/>
            </a:solidFill>
            <a:prstDash val="solid"/>
            <a:miter/>
          </a:ln>
        </p:spPr>
      </p:sp>
      <p:sp>
        <p:nvSpPr>
          <p:cNvPr id="5" name="TextBox 5"/>
          <p:cNvSpPr txBox="1"/>
          <p:nvPr/>
        </p:nvSpPr>
        <p:spPr>
          <a:xfrm>
            <a:off x="3887174" y="231900"/>
            <a:ext cx="10268619" cy="750569"/>
          </a:xfrm>
          <a:prstGeom prst="rect">
            <a:avLst/>
          </a:prstGeom>
        </p:spPr>
        <p:txBody>
          <a:bodyPr lIns="0" tIns="0" rIns="0" bIns="0" rtlCol="0" anchor="t">
            <a:spAutoFit/>
          </a:bodyPr>
          <a:lstStyle/>
          <a:p>
            <a:pPr algn="ctr">
              <a:lnSpc>
                <a:spcPts val="5880"/>
              </a:lnSpc>
              <a:spcBef>
                <a:spcPct val="0"/>
              </a:spcBef>
            </a:pPr>
            <a:r>
              <a:rPr lang="en-US" sz="4200">
                <a:solidFill>
                  <a:srgbClr val="267FBC"/>
                </a:solidFill>
                <a:latin typeface="Poppins Bold"/>
              </a:rPr>
              <a:t>Perbandingan Jumlah Pendapatan</a:t>
            </a:r>
          </a:p>
        </p:txBody>
      </p:sp>
      <p:sp>
        <p:nvSpPr>
          <p:cNvPr id="6" name="TextBox 6"/>
          <p:cNvSpPr txBox="1"/>
          <p:nvPr/>
        </p:nvSpPr>
        <p:spPr>
          <a:xfrm>
            <a:off x="-112318" y="870709"/>
            <a:ext cx="18267605" cy="559435"/>
          </a:xfrm>
          <a:prstGeom prst="rect">
            <a:avLst/>
          </a:prstGeom>
        </p:spPr>
        <p:txBody>
          <a:bodyPr lIns="0" tIns="0" rIns="0" bIns="0" rtlCol="0" anchor="t">
            <a:spAutoFit/>
          </a:bodyPr>
          <a:lstStyle/>
          <a:p>
            <a:pPr algn="ctr">
              <a:lnSpc>
                <a:spcPts val="4339"/>
              </a:lnSpc>
              <a:spcBef>
                <a:spcPct val="0"/>
              </a:spcBef>
            </a:pPr>
            <a:r>
              <a:rPr lang="en-US" sz="3099">
                <a:solidFill>
                  <a:srgbClr val="24307F"/>
                </a:solidFill>
                <a:latin typeface="Poppins Bold"/>
              </a:rPr>
              <a:t>VendorID 1 dan VendorID 2 Berdasarkan Jam</a:t>
            </a:r>
          </a:p>
        </p:txBody>
      </p:sp>
      <p:sp>
        <p:nvSpPr>
          <p:cNvPr id="7" name="TextBox 7"/>
          <p:cNvSpPr txBox="1"/>
          <p:nvPr/>
        </p:nvSpPr>
        <p:spPr>
          <a:xfrm>
            <a:off x="252663" y="7446645"/>
            <a:ext cx="17902623" cy="3009265"/>
          </a:xfrm>
          <a:prstGeom prst="rect">
            <a:avLst/>
          </a:prstGeom>
        </p:spPr>
        <p:txBody>
          <a:bodyPr lIns="0" tIns="0" rIns="0" bIns="0" rtlCol="0" anchor="t">
            <a:spAutoFit/>
          </a:bodyPr>
          <a:lstStyle/>
          <a:p>
            <a:pPr>
              <a:lnSpc>
                <a:spcPts val="2659"/>
              </a:lnSpc>
            </a:pPr>
            <a:r>
              <a:rPr lang="en-US" sz="1899">
                <a:solidFill>
                  <a:srgbClr val="000000"/>
                </a:solidFill>
                <a:latin typeface="Poppins Bold"/>
              </a:rPr>
              <a:t>Insight :</a:t>
            </a:r>
          </a:p>
          <a:p>
            <a:pPr marL="410209" lvl="1" indent="-205105">
              <a:lnSpc>
                <a:spcPts val="2659"/>
              </a:lnSpc>
              <a:buFont typeface="Arial"/>
              <a:buChar char="•"/>
            </a:pPr>
            <a:r>
              <a:rPr lang="en-US" sz="1899">
                <a:solidFill>
                  <a:srgbClr val="000000"/>
                </a:solidFill>
                <a:latin typeface="Poppins Bold"/>
              </a:rPr>
              <a:t>Lineplot tersebut merupakan perbandingan antara total jumlah pendapatan antara VendorID 1 dan Vendor ID 2 berdasarkan jam pada bukan Januari 2023. VendorID 1 ditandai dengan lineplot berwarna kuning, sedangkan VendorID 2 ditandai dengan lineplot berwarna biru.</a:t>
            </a:r>
          </a:p>
          <a:p>
            <a:pPr marL="410209" lvl="1" indent="-205105">
              <a:lnSpc>
                <a:spcPts val="2659"/>
              </a:lnSpc>
              <a:buFont typeface="Arial"/>
              <a:buChar char="•"/>
            </a:pPr>
            <a:r>
              <a:rPr lang="en-US" sz="1899">
                <a:solidFill>
                  <a:srgbClr val="000000"/>
                </a:solidFill>
                <a:latin typeface="Poppins Bold"/>
              </a:rPr>
              <a:t>VendorID 2 memiliki total jumlah pendapatan yang paling tinggi dibanding VendorID 2</a:t>
            </a:r>
          </a:p>
          <a:p>
            <a:pPr marL="410209" lvl="1" indent="-205105">
              <a:lnSpc>
                <a:spcPts val="2659"/>
              </a:lnSpc>
              <a:buFont typeface="Arial"/>
              <a:buChar char="•"/>
            </a:pPr>
            <a:r>
              <a:rPr lang="en-US" sz="1899">
                <a:solidFill>
                  <a:srgbClr val="000000"/>
                </a:solidFill>
                <a:latin typeface="Poppins Bold"/>
              </a:rPr>
              <a:t>Pada VendorID 2, jumlah pendapatan tertinggi berada pada pukul 17.00 yaitu sebesar 90105.37 USD, sedangkan yang terendahnya berada pada pukul 04.00 sebesar 8739.64 USD</a:t>
            </a:r>
          </a:p>
          <a:p>
            <a:pPr marL="410209" lvl="1" indent="-205105">
              <a:lnSpc>
                <a:spcPts val="2659"/>
              </a:lnSpc>
              <a:buFont typeface="Arial"/>
              <a:buChar char="•"/>
            </a:pPr>
            <a:r>
              <a:rPr lang="en-US" sz="1899">
                <a:solidFill>
                  <a:srgbClr val="000000"/>
                </a:solidFill>
                <a:latin typeface="Poppins Bold"/>
              </a:rPr>
              <a:t>Pada VendorID 1, jumlah jarak perjalanan tertinggi berada pada pukul 15.00 yaitu sebesar 12272.61 USD, sedangkan yang terendahnya berada pada pukul 05.00 sebesar 733.15 USD</a:t>
            </a:r>
          </a:p>
          <a:p>
            <a:pPr>
              <a:lnSpc>
                <a:spcPts val="2659"/>
              </a:lnSpc>
              <a:spcBef>
                <a:spcPct val="0"/>
              </a:spcBef>
            </a:pPr>
            <a:endParaRPr lang="en-US" sz="1899">
              <a:solidFill>
                <a:srgbClr val="000000"/>
              </a:solidFill>
              <a:latin typeface="Poppi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14588380" y="629409"/>
            <a:ext cx="9550279" cy="0"/>
          </a:xfrm>
          <a:prstGeom prst="line">
            <a:avLst/>
          </a:prstGeom>
          <a:ln w="57150" cap="flat">
            <a:solidFill>
              <a:srgbClr val="24307F"/>
            </a:solidFill>
            <a:prstDash val="solid"/>
            <a:headEnd type="oval" w="lg" len="lg"/>
            <a:tailEnd type="none" w="sm" len="sm"/>
          </a:ln>
        </p:spPr>
      </p:sp>
      <p:sp>
        <p:nvSpPr>
          <p:cNvPr id="3" name="AutoShape 3"/>
          <p:cNvSpPr/>
          <p:nvPr/>
        </p:nvSpPr>
        <p:spPr>
          <a:xfrm>
            <a:off x="-5850660" y="629409"/>
            <a:ext cx="9550279" cy="0"/>
          </a:xfrm>
          <a:prstGeom prst="line">
            <a:avLst/>
          </a:prstGeom>
          <a:ln w="57150" cap="flat">
            <a:solidFill>
              <a:srgbClr val="24307F"/>
            </a:solidFill>
            <a:prstDash val="solid"/>
            <a:headEnd type="none" w="sm" len="sm"/>
            <a:tailEnd type="oval" w="lg" len="lg"/>
          </a:ln>
        </p:spPr>
      </p:sp>
      <p:sp>
        <p:nvSpPr>
          <p:cNvPr id="4" name="Freeform 4"/>
          <p:cNvSpPr/>
          <p:nvPr/>
        </p:nvSpPr>
        <p:spPr>
          <a:xfrm>
            <a:off x="3582156" y="1727959"/>
            <a:ext cx="11123687" cy="6392028"/>
          </a:xfrm>
          <a:custGeom>
            <a:avLst/>
            <a:gdLst/>
            <a:ahLst/>
            <a:cxnLst/>
            <a:rect l="l" t="t" r="r" b="b"/>
            <a:pathLst>
              <a:path w="11123687" h="6392028">
                <a:moveTo>
                  <a:pt x="0" y="0"/>
                </a:moveTo>
                <a:lnTo>
                  <a:pt x="11123688" y="0"/>
                </a:lnTo>
                <a:lnTo>
                  <a:pt x="11123688" y="6392028"/>
                </a:lnTo>
                <a:lnTo>
                  <a:pt x="0" y="6392028"/>
                </a:lnTo>
                <a:lnTo>
                  <a:pt x="0" y="0"/>
                </a:lnTo>
                <a:close/>
              </a:path>
            </a:pathLst>
          </a:custGeom>
          <a:blipFill>
            <a:blip r:embed="rId2"/>
            <a:stretch>
              <a:fillRect/>
            </a:stretch>
          </a:blipFill>
          <a:ln w="38100" cap="sq">
            <a:solidFill>
              <a:srgbClr val="000000"/>
            </a:solidFill>
            <a:prstDash val="solid"/>
            <a:miter/>
          </a:ln>
        </p:spPr>
      </p:sp>
      <p:sp>
        <p:nvSpPr>
          <p:cNvPr id="5" name="TextBox 5"/>
          <p:cNvSpPr txBox="1"/>
          <p:nvPr/>
        </p:nvSpPr>
        <p:spPr>
          <a:xfrm>
            <a:off x="3887174" y="231900"/>
            <a:ext cx="10268619" cy="734059"/>
          </a:xfrm>
          <a:prstGeom prst="rect">
            <a:avLst/>
          </a:prstGeom>
        </p:spPr>
        <p:txBody>
          <a:bodyPr lIns="0" tIns="0" rIns="0" bIns="0" rtlCol="0" anchor="t">
            <a:spAutoFit/>
          </a:bodyPr>
          <a:lstStyle/>
          <a:p>
            <a:pPr algn="ctr">
              <a:lnSpc>
                <a:spcPts val="5740"/>
              </a:lnSpc>
              <a:spcBef>
                <a:spcPct val="0"/>
              </a:spcBef>
            </a:pPr>
            <a:r>
              <a:rPr lang="en-US" sz="4100">
                <a:solidFill>
                  <a:srgbClr val="267FBC"/>
                </a:solidFill>
                <a:latin typeface="Poppins Ultra-Bold"/>
              </a:rPr>
              <a:t>Perbandingan Jumlah Tip</a:t>
            </a:r>
          </a:p>
        </p:txBody>
      </p:sp>
      <p:sp>
        <p:nvSpPr>
          <p:cNvPr id="6" name="TextBox 6"/>
          <p:cNvSpPr txBox="1"/>
          <p:nvPr/>
        </p:nvSpPr>
        <p:spPr>
          <a:xfrm>
            <a:off x="-112318" y="880234"/>
            <a:ext cx="18267605" cy="542925"/>
          </a:xfrm>
          <a:prstGeom prst="rect">
            <a:avLst/>
          </a:prstGeom>
        </p:spPr>
        <p:txBody>
          <a:bodyPr lIns="0" tIns="0" rIns="0" bIns="0" rtlCol="0" anchor="t">
            <a:spAutoFit/>
          </a:bodyPr>
          <a:lstStyle/>
          <a:p>
            <a:pPr algn="ctr">
              <a:lnSpc>
                <a:spcPts val="4200"/>
              </a:lnSpc>
              <a:spcBef>
                <a:spcPct val="0"/>
              </a:spcBef>
            </a:pPr>
            <a:r>
              <a:rPr lang="en-US" sz="3000">
                <a:solidFill>
                  <a:srgbClr val="24307F"/>
                </a:solidFill>
                <a:latin typeface="Poppins Ultra-Bold"/>
              </a:rPr>
              <a:t>VendorID 1 dan VendorID 2 Berdasarkan Hari</a:t>
            </a:r>
          </a:p>
        </p:txBody>
      </p:sp>
      <p:sp>
        <p:nvSpPr>
          <p:cNvPr id="7" name="TextBox 7"/>
          <p:cNvSpPr txBox="1"/>
          <p:nvPr/>
        </p:nvSpPr>
        <p:spPr>
          <a:xfrm>
            <a:off x="496994" y="8111474"/>
            <a:ext cx="17517246" cy="1897380"/>
          </a:xfrm>
          <a:prstGeom prst="rect">
            <a:avLst/>
          </a:prstGeom>
        </p:spPr>
        <p:txBody>
          <a:bodyPr lIns="0" tIns="0" rIns="0" bIns="0" rtlCol="0" anchor="t">
            <a:spAutoFit/>
          </a:bodyPr>
          <a:lstStyle/>
          <a:p>
            <a:pPr>
              <a:lnSpc>
                <a:spcPts val="2520"/>
              </a:lnSpc>
            </a:pPr>
            <a:r>
              <a:rPr lang="en-US" sz="1800">
                <a:solidFill>
                  <a:srgbClr val="000000"/>
                </a:solidFill>
                <a:latin typeface="Poppins Bold"/>
              </a:rPr>
              <a:t>Insight :</a:t>
            </a:r>
          </a:p>
          <a:p>
            <a:pPr marL="388620" lvl="1" indent="-194310">
              <a:lnSpc>
                <a:spcPts val="2520"/>
              </a:lnSpc>
              <a:buFont typeface="Arial"/>
              <a:buChar char="•"/>
            </a:pPr>
            <a:r>
              <a:rPr lang="en-US" sz="1800">
                <a:solidFill>
                  <a:srgbClr val="000000"/>
                </a:solidFill>
                <a:latin typeface="Poppins Bold"/>
              </a:rPr>
              <a:t>Barplot diatas adalah perbandingan total tip antara VendorID 1 dan Vendor ID 2 berdasarkan hari pada bulan Januari 2023. VendorID 1 dengan bar berwarna terang, dan VendorID 2 berwarna gelap.</a:t>
            </a:r>
          </a:p>
          <a:p>
            <a:pPr marL="388620" lvl="1" indent="-194310">
              <a:lnSpc>
                <a:spcPts val="2520"/>
              </a:lnSpc>
              <a:buFont typeface="Arial"/>
              <a:buChar char="•"/>
            </a:pPr>
            <a:r>
              <a:rPr lang="en-US" sz="1800">
                <a:solidFill>
                  <a:srgbClr val="000000"/>
                </a:solidFill>
                <a:latin typeface="Poppins Bold"/>
              </a:rPr>
              <a:t>VendorID 2 memiliki total tip tertinggi dibanding VendorID 1</a:t>
            </a:r>
          </a:p>
          <a:p>
            <a:pPr marL="388620" lvl="1" indent="-194310">
              <a:lnSpc>
                <a:spcPts val="2520"/>
              </a:lnSpc>
              <a:buFont typeface="Arial"/>
              <a:buChar char="•"/>
            </a:pPr>
            <a:r>
              <a:rPr lang="en-US" sz="1800">
                <a:solidFill>
                  <a:srgbClr val="000000"/>
                </a:solidFill>
                <a:latin typeface="Poppins Bold"/>
              </a:rPr>
              <a:t>Hari dengan total tip tertinggi pada VendorID 1 dan Vendor ID 2 adalah sama, yaitu pada hari Selasa (Tuesday).</a:t>
            </a:r>
          </a:p>
          <a:p>
            <a:pPr marL="388620" lvl="1" indent="-194310">
              <a:lnSpc>
                <a:spcPts val="2520"/>
              </a:lnSpc>
              <a:spcBef>
                <a:spcPct val="0"/>
              </a:spcBef>
              <a:buFont typeface="Arial"/>
              <a:buChar char="•"/>
            </a:pPr>
            <a:r>
              <a:rPr lang="en-US" sz="1800">
                <a:solidFill>
                  <a:srgbClr val="000000"/>
                </a:solidFill>
                <a:latin typeface="Poppins Bold"/>
              </a:rPr>
              <a:t>Hari dengan total tip terendah pada VendorID 1 adalah hari Sabtu (Saturday) dan Vendor ID 2 adalah hari Minggu (Sunday)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14588380" y="629409"/>
            <a:ext cx="9550279" cy="0"/>
          </a:xfrm>
          <a:prstGeom prst="line">
            <a:avLst/>
          </a:prstGeom>
          <a:ln w="57150" cap="flat">
            <a:solidFill>
              <a:srgbClr val="24307F"/>
            </a:solidFill>
            <a:prstDash val="solid"/>
            <a:headEnd type="oval" w="lg" len="lg"/>
            <a:tailEnd type="none" w="sm" len="sm"/>
          </a:ln>
        </p:spPr>
      </p:sp>
      <p:sp>
        <p:nvSpPr>
          <p:cNvPr id="3" name="AutoShape 3"/>
          <p:cNvSpPr/>
          <p:nvPr/>
        </p:nvSpPr>
        <p:spPr>
          <a:xfrm>
            <a:off x="-5850660" y="629409"/>
            <a:ext cx="9550279" cy="0"/>
          </a:xfrm>
          <a:prstGeom prst="line">
            <a:avLst/>
          </a:prstGeom>
          <a:ln w="57150" cap="flat">
            <a:solidFill>
              <a:srgbClr val="24307F"/>
            </a:solidFill>
            <a:prstDash val="solid"/>
            <a:headEnd type="none" w="sm" len="sm"/>
            <a:tailEnd type="oval" w="lg" len="lg"/>
          </a:ln>
        </p:spPr>
      </p:sp>
      <p:sp>
        <p:nvSpPr>
          <p:cNvPr id="4" name="Freeform 4"/>
          <p:cNvSpPr/>
          <p:nvPr/>
        </p:nvSpPr>
        <p:spPr>
          <a:xfrm>
            <a:off x="2565464" y="1549877"/>
            <a:ext cx="12912040" cy="6065535"/>
          </a:xfrm>
          <a:custGeom>
            <a:avLst/>
            <a:gdLst/>
            <a:ahLst/>
            <a:cxnLst/>
            <a:rect l="l" t="t" r="r" b="b"/>
            <a:pathLst>
              <a:path w="12912040" h="6065535">
                <a:moveTo>
                  <a:pt x="0" y="0"/>
                </a:moveTo>
                <a:lnTo>
                  <a:pt x="12912040" y="0"/>
                </a:lnTo>
                <a:lnTo>
                  <a:pt x="12912040" y="6065535"/>
                </a:lnTo>
                <a:lnTo>
                  <a:pt x="0" y="6065535"/>
                </a:lnTo>
                <a:lnTo>
                  <a:pt x="0" y="0"/>
                </a:lnTo>
                <a:close/>
              </a:path>
            </a:pathLst>
          </a:custGeom>
          <a:blipFill>
            <a:blip r:embed="rId2"/>
            <a:stretch>
              <a:fillRect/>
            </a:stretch>
          </a:blipFill>
          <a:ln w="38100" cap="sq">
            <a:solidFill>
              <a:srgbClr val="000000"/>
            </a:solidFill>
            <a:prstDash val="solid"/>
            <a:miter/>
          </a:ln>
        </p:spPr>
      </p:sp>
      <p:sp>
        <p:nvSpPr>
          <p:cNvPr id="5" name="TextBox 5"/>
          <p:cNvSpPr txBox="1"/>
          <p:nvPr/>
        </p:nvSpPr>
        <p:spPr>
          <a:xfrm>
            <a:off x="3887174" y="231900"/>
            <a:ext cx="10268619" cy="750569"/>
          </a:xfrm>
          <a:prstGeom prst="rect">
            <a:avLst/>
          </a:prstGeom>
        </p:spPr>
        <p:txBody>
          <a:bodyPr lIns="0" tIns="0" rIns="0" bIns="0" rtlCol="0" anchor="t">
            <a:spAutoFit/>
          </a:bodyPr>
          <a:lstStyle/>
          <a:p>
            <a:pPr algn="ctr">
              <a:lnSpc>
                <a:spcPts val="5880"/>
              </a:lnSpc>
              <a:spcBef>
                <a:spcPct val="0"/>
              </a:spcBef>
            </a:pPr>
            <a:r>
              <a:rPr lang="en-US" sz="4200">
                <a:solidFill>
                  <a:srgbClr val="267FBC"/>
                </a:solidFill>
                <a:latin typeface="Poppins Bold"/>
              </a:rPr>
              <a:t>Perbandingan Jumlah Tip</a:t>
            </a:r>
          </a:p>
        </p:txBody>
      </p:sp>
      <p:sp>
        <p:nvSpPr>
          <p:cNvPr id="6" name="TextBox 6"/>
          <p:cNvSpPr txBox="1"/>
          <p:nvPr/>
        </p:nvSpPr>
        <p:spPr>
          <a:xfrm>
            <a:off x="-112318" y="870709"/>
            <a:ext cx="18267605" cy="559435"/>
          </a:xfrm>
          <a:prstGeom prst="rect">
            <a:avLst/>
          </a:prstGeom>
        </p:spPr>
        <p:txBody>
          <a:bodyPr lIns="0" tIns="0" rIns="0" bIns="0" rtlCol="0" anchor="t">
            <a:spAutoFit/>
          </a:bodyPr>
          <a:lstStyle/>
          <a:p>
            <a:pPr algn="ctr">
              <a:lnSpc>
                <a:spcPts val="4339"/>
              </a:lnSpc>
              <a:spcBef>
                <a:spcPct val="0"/>
              </a:spcBef>
            </a:pPr>
            <a:r>
              <a:rPr lang="en-US" sz="3099">
                <a:solidFill>
                  <a:srgbClr val="24307F"/>
                </a:solidFill>
                <a:latin typeface="Poppins Bold"/>
              </a:rPr>
              <a:t>VendorID 1 dan VendorID 2 Berdasarkan Jam</a:t>
            </a:r>
          </a:p>
        </p:txBody>
      </p:sp>
      <p:sp>
        <p:nvSpPr>
          <p:cNvPr id="7" name="TextBox 7"/>
          <p:cNvSpPr txBox="1"/>
          <p:nvPr/>
        </p:nvSpPr>
        <p:spPr>
          <a:xfrm>
            <a:off x="252663" y="7446645"/>
            <a:ext cx="17902623" cy="3009265"/>
          </a:xfrm>
          <a:prstGeom prst="rect">
            <a:avLst/>
          </a:prstGeom>
        </p:spPr>
        <p:txBody>
          <a:bodyPr lIns="0" tIns="0" rIns="0" bIns="0" rtlCol="0" anchor="t">
            <a:spAutoFit/>
          </a:bodyPr>
          <a:lstStyle/>
          <a:p>
            <a:pPr>
              <a:lnSpc>
                <a:spcPts val="2659"/>
              </a:lnSpc>
            </a:pPr>
            <a:r>
              <a:rPr lang="en-US" sz="1899">
                <a:solidFill>
                  <a:srgbClr val="000000"/>
                </a:solidFill>
                <a:latin typeface="Poppins Bold"/>
              </a:rPr>
              <a:t>Insight :</a:t>
            </a:r>
          </a:p>
          <a:p>
            <a:pPr marL="410209" lvl="1" indent="-205105">
              <a:lnSpc>
                <a:spcPts val="2659"/>
              </a:lnSpc>
              <a:buFont typeface="Arial"/>
              <a:buChar char="•"/>
            </a:pPr>
            <a:r>
              <a:rPr lang="en-US" sz="1899">
                <a:solidFill>
                  <a:srgbClr val="000000"/>
                </a:solidFill>
                <a:latin typeface="Poppins Bold"/>
              </a:rPr>
              <a:t>Lineplot tersebut merupakan perbandingan antara jumlah total tip antara VendorID 1 dan Vendor ID 2 berdasarkan jam pada bukan Januari 2023. VendorID 1 ditandai dengan lineplot berwarna orange, sedangkan VendorID 2 ditandai dengan lineplot berwarna hijau.</a:t>
            </a:r>
          </a:p>
          <a:p>
            <a:pPr marL="410209" lvl="1" indent="-205105">
              <a:lnSpc>
                <a:spcPts val="2659"/>
              </a:lnSpc>
              <a:buFont typeface="Arial"/>
              <a:buChar char="•"/>
            </a:pPr>
            <a:r>
              <a:rPr lang="en-US" sz="1899">
                <a:solidFill>
                  <a:srgbClr val="000000"/>
                </a:solidFill>
                <a:latin typeface="Poppins Bold"/>
              </a:rPr>
              <a:t>VendorID 2 memiliki total tip yang paling tinggi dibanding VendorID 2</a:t>
            </a:r>
          </a:p>
          <a:p>
            <a:pPr marL="410209" lvl="1" indent="-205105">
              <a:lnSpc>
                <a:spcPts val="2659"/>
              </a:lnSpc>
              <a:buFont typeface="Arial"/>
              <a:buChar char="•"/>
            </a:pPr>
            <a:r>
              <a:rPr lang="en-US" sz="1899">
                <a:solidFill>
                  <a:srgbClr val="000000"/>
                </a:solidFill>
                <a:latin typeface="Poppins Bold"/>
              </a:rPr>
              <a:t>Pada VendorID 1, jumlah total tip tertinggi berada pada pukul 17.00 yaitu sebesar 1234.87 USD, sedangkan yang terendahnya berada pada pukul 05.00 sebesar 72.40 USD</a:t>
            </a:r>
          </a:p>
          <a:p>
            <a:pPr marL="410209" lvl="1" indent="-205105">
              <a:lnSpc>
                <a:spcPts val="2659"/>
              </a:lnSpc>
              <a:buFont typeface="Arial"/>
              <a:buChar char="•"/>
            </a:pPr>
            <a:r>
              <a:rPr lang="en-US" sz="1899">
                <a:solidFill>
                  <a:srgbClr val="000000"/>
                </a:solidFill>
                <a:latin typeface="Poppins Bold"/>
              </a:rPr>
              <a:t>Pada VendorID 2, jumlah jarak perjalanan tertinggi berada pada pukul 18.00 yaitu sebesar 9720.10 USD, sedangkan yang terendahnya berada pada pukul 04.00 sebesar 762.84 USD</a:t>
            </a:r>
          </a:p>
          <a:p>
            <a:pPr>
              <a:lnSpc>
                <a:spcPts val="2659"/>
              </a:lnSpc>
              <a:spcBef>
                <a:spcPct val="0"/>
              </a:spcBef>
            </a:pPr>
            <a:endParaRPr lang="en-US" sz="1899">
              <a:solidFill>
                <a:srgbClr val="000000"/>
              </a:solidFill>
              <a:latin typeface="Poppi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788554">
            <a:off x="-2467708" y="2101632"/>
            <a:ext cx="3766175" cy="10505664"/>
            <a:chOff x="0" y="0"/>
            <a:chExt cx="1174900" cy="3277359"/>
          </a:xfrm>
        </p:grpSpPr>
        <p:sp>
          <p:nvSpPr>
            <p:cNvPr id="3" name="Freeform 3"/>
            <p:cNvSpPr/>
            <p:nvPr/>
          </p:nvSpPr>
          <p:spPr>
            <a:xfrm>
              <a:off x="0" y="0"/>
              <a:ext cx="1174900" cy="3277360"/>
            </a:xfrm>
            <a:custGeom>
              <a:avLst/>
              <a:gdLst/>
              <a:ahLst/>
              <a:cxnLst/>
              <a:rect l="l" t="t" r="r" b="b"/>
              <a:pathLst>
                <a:path w="1174900" h="3277360">
                  <a:moveTo>
                    <a:pt x="0" y="0"/>
                  </a:moveTo>
                  <a:lnTo>
                    <a:pt x="1174900" y="0"/>
                  </a:lnTo>
                  <a:lnTo>
                    <a:pt x="1174900" y="3277360"/>
                  </a:lnTo>
                  <a:lnTo>
                    <a:pt x="0" y="3277360"/>
                  </a:lnTo>
                  <a:close/>
                </a:path>
              </a:pathLst>
            </a:custGeom>
            <a:gradFill rotWithShape="1">
              <a:gsLst>
                <a:gs pos="0">
                  <a:srgbClr val="24307F">
                    <a:alpha val="100000"/>
                  </a:srgbClr>
                </a:gs>
                <a:gs pos="100000">
                  <a:srgbClr val="27AAE1">
                    <a:alpha val="100000"/>
                  </a:srgbClr>
                </a:gs>
              </a:gsLst>
              <a:lin ang="0"/>
            </a:gradFill>
          </p:spPr>
        </p:sp>
        <p:sp>
          <p:nvSpPr>
            <p:cNvPr id="4" name="TextBox 4"/>
            <p:cNvSpPr txBox="1"/>
            <p:nvPr/>
          </p:nvSpPr>
          <p:spPr>
            <a:xfrm>
              <a:off x="0" y="-28575"/>
              <a:ext cx="1174900" cy="3305934"/>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788554">
            <a:off x="259135" y="2276292"/>
            <a:ext cx="806102" cy="6491760"/>
            <a:chOff x="0" y="0"/>
            <a:chExt cx="251473" cy="2025177"/>
          </a:xfrm>
        </p:grpSpPr>
        <p:sp>
          <p:nvSpPr>
            <p:cNvPr id="6" name="Freeform 6"/>
            <p:cNvSpPr/>
            <p:nvPr/>
          </p:nvSpPr>
          <p:spPr>
            <a:xfrm>
              <a:off x="0" y="0"/>
              <a:ext cx="251473" cy="2025177"/>
            </a:xfrm>
            <a:custGeom>
              <a:avLst/>
              <a:gdLst/>
              <a:ahLst/>
              <a:cxnLst/>
              <a:rect l="l" t="t" r="r" b="b"/>
              <a:pathLst>
                <a:path w="251473" h="2025177">
                  <a:moveTo>
                    <a:pt x="0" y="0"/>
                  </a:moveTo>
                  <a:lnTo>
                    <a:pt x="251473" y="0"/>
                  </a:lnTo>
                  <a:lnTo>
                    <a:pt x="251473" y="2025177"/>
                  </a:lnTo>
                  <a:lnTo>
                    <a:pt x="0" y="2025177"/>
                  </a:lnTo>
                  <a:close/>
                </a:path>
              </a:pathLst>
            </a:custGeom>
            <a:gradFill rotWithShape="1">
              <a:gsLst>
                <a:gs pos="0">
                  <a:srgbClr val="269ED6">
                    <a:alpha val="100000"/>
                  </a:srgbClr>
                </a:gs>
                <a:gs pos="100000">
                  <a:srgbClr val="27AAE1">
                    <a:alpha val="0"/>
                  </a:srgbClr>
                </a:gs>
              </a:gsLst>
              <a:lin ang="5400000"/>
            </a:gradFill>
          </p:spPr>
        </p:sp>
        <p:sp>
          <p:nvSpPr>
            <p:cNvPr id="7" name="TextBox 7"/>
            <p:cNvSpPr txBox="1"/>
            <p:nvPr/>
          </p:nvSpPr>
          <p:spPr>
            <a:xfrm>
              <a:off x="0" y="-28575"/>
              <a:ext cx="251473" cy="2053752"/>
            </a:xfrm>
            <a:prstGeom prst="rect">
              <a:avLst/>
            </a:prstGeom>
          </p:spPr>
          <p:txBody>
            <a:bodyPr lIns="49237" tIns="49237" rIns="49237" bIns="49237" rtlCol="0" anchor="ctr"/>
            <a:lstStyle/>
            <a:p>
              <a:pPr algn="ctr">
                <a:lnSpc>
                  <a:spcPts val="1492"/>
                </a:lnSpc>
                <a:spcBef>
                  <a:spcPct val="0"/>
                </a:spcBef>
              </a:pPr>
              <a:endParaRPr/>
            </a:p>
          </p:txBody>
        </p:sp>
      </p:grpSp>
      <p:grpSp>
        <p:nvGrpSpPr>
          <p:cNvPr id="8" name="Group 8"/>
          <p:cNvGrpSpPr/>
          <p:nvPr/>
        </p:nvGrpSpPr>
        <p:grpSpPr>
          <a:xfrm>
            <a:off x="-1658737" y="2184400"/>
            <a:ext cx="15198419" cy="8102600"/>
            <a:chOff x="0" y="0"/>
            <a:chExt cx="2207453" cy="1176840"/>
          </a:xfrm>
        </p:grpSpPr>
        <p:sp>
          <p:nvSpPr>
            <p:cNvPr id="9" name="Freeform 9"/>
            <p:cNvSpPr/>
            <p:nvPr/>
          </p:nvSpPr>
          <p:spPr>
            <a:xfrm>
              <a:off x="0" y="0"/>
              <a:ext cx="2207453" cy="1176840"/>
            </a:xfrm>
            <a:custGeom>
              <a:avLst/>
              <a:gdLst/>
              <a:ahLst/>
              <a:cxnLst/>
              <a:rect l="l" t="t" r="r" b="b"/>
              <a:pathLst>
                <a:path w="2207453" h="1176840">
                  <a:moveTo>
                    <a:pt x="2207453" y="588420"/>
                  </a:moveTo>
                  <a:lnTo>
                    <a:pt x="2004253" y="1176840"/>
                  </a:lnTo>
                  <a:lnTo>
                    <a:pt x="203200" y="1176840"/>
                  </a:lnTo>
                  <a:lnTo>
                    <a:pt x="0" y="588420"/>
                  </a:lnTo>
                  <a:lnTo>
                    <a:pt x="203200" y="0"/>
                  </a:lnTo>
                  <a:lnTo>
                    <a:pt x="2004253" y="0"/>
                  </a:lnTo>
                  <a:lnTo>
                    <a:pt x="2207453" y="588420"/>
                  </a:lnTo>
                  <a:close/>
                </a:path>
              </a:pathLst>
            </a:custGeom>
            <a:gradFill rotWithShape="1">
              <a:gsLst>
                <a:gs pos="0">
                  <a:srgbClr val="1A2047">
                    <a:alpha val="100000"/>
                  </a:srgbClr>
                </a:gs>
                <a:gs pos="100000">
                  <a:srgbClr val="29399D">
                    <a:alpha val="100000"/>
                  </a:srgbClr>
                </a:gs>
              </a:gsLst>
              <a:lin ang="0"/>
            </a:gradFill>
          </p:spPr>
        </p:sp>
        <p:sp>
          <p:nvSpPr>
            <p:cNvPr id="10" name="TextBox 10"/>
            <p:cNvSpPr txBox="1"/>
            <p:nvPr/>
          </p:nvSpPr>
          <p:spPr>
            <a:xfrm>
              <a:off x="114300" y="-57150"/>
              <a:ext cx="1978853" cy="123399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8466197" y="2184400"/>
            <a:ext cx="12196493" cy="8406961"/>
            <a:chOff x="0" y="0"/>
            <a:chExt cx="1771447" cy="1221046"/>
          </a:xfrm>
        </p:grpSpPr>
        <p:sp>
          <p:nvSpPr>
            <p:cNvPr id="12" name="Freeform 12"/>
            <p:cNvSpPr/>
            <p:nvPr/>
          </p:nvSpPr>
          <p:spPr>
            <a:xfrm>
              <a:off x="0" y="0"/>
              <a:ext cx="1771447" cy="1221046"/>
            </a:xfrm>
            <a:custGeom>
              <a:avLst/>
              <a:gdLst/>
              <a:ahLst/>
              <a:cxnLst/>
              <a:rect l="l" t="t" r="r" b="b"/>
              <a:pathLst>
                <a:path w="1771447" h="1221046">
                  <a:moveTo>
                    <a:pt x="1771447" y="610523"/>
                  </a:moveTo>
                  <a:lnTo>
                    <a:pt x="1568247" y="1221046"/>
                  </a:lnTo>
                  <a:lnTo>
                    <a:pt x="203200" y="1221046"/>
                  </a:lnTo>
                  <a:lnTo>
                    <a:pt x="0" y="610523"/>
                  </a:lnTo>
                  <a:lnTo>
                    <a:pt x="203200" y="0"/>
                  </a:lnTo>
                  <a:lnTo>
                    <a:pt x="1568247" y="0"/>
                  </a:lnTo>
                  <a:lnTo>
                    <a:pt x="1771447" y="610523"/>
                  </a:lnTo>
                  <a:close/>
                </a:path>
              </a:pathLst>
            </a:custGeom>
            <a:gradFill rotWithShape="1">
              <a:gsLst>
                <a:gs pos="0">
                  <a:srgbClr val="27AAE1">
                    <a:alpha val="100000"/>
                  </a:srgbClr>
                </a:gs>
                <a:gs pos="100000">
                  <a:srgbClr val="254287">
                    <a:alpha val="100000"/>
                  </a:srgbClr>
                </a:gs>
              </a:gsLst>
              <a:lin ang="0"/>
            </a:gradFill>
          </p:spPr>
        </p:sp>
        <p:sp>
          <p:nvSpPr>
            <p:cNvPr id="13" name="TextBox 13"/>
            <p:cNvSpPr txBox="1"/>
            <p:nvPr/>
          </p:nvSpPr>
          <p:spPr>
            <a:xfrm>
              <a:off x="114300" y="-57150"/>
              <a:ext cx="1542847" cy="1278196"/>
            </a:xfrm>
            <a:prstGeom prst="rect">
              <a:avLst/>
            </a:prstGeom>
          </p:spPr>
          <p:txBody>
            <a:bodyPr lIns="50800" tIns="50800" rIns="50800" bIns="50800" rtlCol="0" anchor="ctr"/>
            <a:lstStyle/>
            <a:p>
              <a:pPr algn="ctr">
                <a:lnSpc>
                  <a:spcPts val="2659"/>
                </a:lnSpc>
              </a:pPr>
              <a:endParaRPr/>
            </a:p>
          </p:txBody>
        </p:sp>
      </p:grpSp>
      <p:sp>
        <p:nvSpPr>
          <p:cNvPr id="14" name="AutoShape 14"/>
          <p:cNvSpPr/>
          <p:nvPr/>
        </p:nvSpPr>
        <p:spPr>
          <a:xfrm>
            <a:off x="-4998602" y="876300"/>
            <a:ext cx="9550279" cy="0"/>
          </a:xfrm>
          <a:prstGeom prst="line">
            <a:avLst/>
          </a:prstGeom>
          <a:ln w="57150" cap="flat">
            <a:solidFill>
              <a:srgbClr val="24307F"/>
            </a:solidFill>
            <a:prstDash val="solid"/>
            <a:headEnd type="none" w="sm" len="sm"/>
            <a:tailEnd type="oval" w="lg" len="lg"/>
          </a:ln>
        </p:spPr>
      </p:sp>
      <p:sp>
        <p:nvSpPr>
          <p:cNvPr id="15" name="TextBox 15"/>
          <p:cNvSpPr txBox="1"/>
          <p:nvPr/>
        </p:nvSpPr>
        <p:spPr>
          <a:xfrm>
            <a:off x="6108204" y="240031"/>
            <a:ext cx="11151096" cy="984250"/>
          </a:xfrm>
          <a:prstGeom prst="rect">
            <a:avLst/>
          </a:prstGeom>
        </p:spPr>
        <p:txBody>
          <a:bodyPr lIns="0" tIns="0" rIns="0" bIns="0" rtlCol="0" anchor="t">
            <a:spAutoFit/>
          </a:bodyPr>
          <a:lstStyle/>
          <a:p>
            <a:pPr algn="r">
              <a:lnSpc>
                <a:spcPts val="7699"/>
              </a:lnSpc>
              <a:spcBef>
                <a:spcPct val="0"/>
              </a:spcBef>
            </a:pPr>
            <a:r>
              <a:rPr lang="en-US" sz="5499">
                <a:solidFill>
                  <a:srgbClr val="267FBC"/>
                </a:solidFill>
                <a:latin typeface="Poppins Ultra-Bold"/>
              </a:rPr>
              <a:t>Saran dan Rekomendasi</a:t>
            </a:r>
          </a:p>
        </p:txBody>
      </p:sp>
      <p:sp>
        <p:nvSpPr>
          <p:cNvPr id="16" name="TextBox 16"/>
          <p:cNvSpPr txBox="1"/>
          <p:nvPr/>
        </p:nvSpPr>
        <p:spPr>
          <a:xfrm>
            <a:off x="662186" y="1109981"/>
            <a:ext cx="16597114" cy="750569"/>
          </a:xfrm>
          <a:prstGeom prst="rect">
            <a:avLst/>
          </a:prstGeom>
        </p:spPr>
        <p:txBody>
          <a:bodyPr lIns="0" tIns="0" rIns="0" bIns="0" rtlCol="0" anchor="t">
            <a:spAutoFit/>
          </a:bodyPr>
          <a:lstStyle/>
          <a:p>
            <a:pPr algn="r">
              <a:lnSpc>
                <a:spcPts val="5880"/>
              </a:lnSpc>
              <a:spcBef>
                <a:spcPct val="0"/>
              </a:spcBef>
            </a:pPr>
            <a:r>
              <a:rPr lang="en-US" sz="4200">
                <a:solidFill>
                  <a:srgbClr val="24307F"/>
                </a:solidFill>
                <a:latin typeface="Poppins Ultra-Bold"/>
              </a:rPr>
              <a:t>Kepuasan Pelanggan  Untuk VendorID 1 dan VendorID 2 </a:t>
            </a:r>
          </a:p>
        </p:txBody>
      </p:sp>
      <p:sp>
        <p:nvSpPr>
          <p:cNvPr id="17" name="TextBox 17"/>
          <p:cNvSpPr txBox="1"/>
          <p:nvPr/>
        </p:nvSpPr>
        <p:spPr>
          <a:xfrm>
            <a:off x="390876" y="2288389"/>
            <a:ext cx="6275167" cy="592455"/>
          </a:xfrm>
          <a:prstGeom prst="rect">
            <a:avLst/>
          </a:prstGeom>
        </p:spPr>
        <p:txBody>
          <a:bodyPr lIns="0" tIns="0" rIns="0" bIns="0" rtlCol="0" anchor="t">
            <a:spAutoFit/>
          </a:bodyPr>
          <a:lstStyle/>
          <a:p>
            <a:pPr>
              <a:lnSpc>
                <a:spcPts val="4620"/>
              </a:lnSpc>
            </a:pPr>
            <a:r>
              <a:rPr lang="en-US" sz="3300">
                <a:solidFill>
                  <a:srgbClr val="FFFFFF"/>
                </a:solidFill>
                <a:latin typeface="Poppins Semi-Bold"/>
              </a:rPr>
              <a:t>Untuk VendorID 1 :</a:t>
            </a:r>
          </a:p>
        </p:txBody>
      </p:sp>
      <p:sp>
        <p:nvSpPr>
          <p:cNvPr id="18" name="TextBox 18"/>
          <p:cNvSpPr txBox="1"/>
          <p:nvPr/>
        </p:nvSpPr>
        <p:spPr>
          <a:xfrm>
            <a:off x="390876" y="2963522"/>
            <a:ext cx="7641627" cy="7551538"/>
          </a:xfrm>
          <a:prstGeom prst="rect">
            <a:avLst/>
          </a:prstGeom>
        </p:spPr>
        <p:txBody>
          <a:bodyPr lIns="0" tIns="0" rIns="0" bIns="0" rtlCol="0" anchor="t">
            <a:spAutoFit/>
          </a:bodyPr>
          <a:lstStyle/>
          <a:p>
            <a:pPr algn="just">
              <a:lnSpc>
                <a:spcPts val="2723"/>
              </a:lnSpc>
            </a:pPr>
            <a:r>
              <a:rPr lang="en-US" sz="1945">
                <a:solidFill>
                  <a:srgbClr val="FFFFFF"/>
                </a:solidFill>
                <a:latin typeface="Poppins Bold"/>
              </a:rPr>
              <a:t>1. Peningkatan Pelayanan pada Jam Puncak</a:t>
            </a:r>
          </a:p>
          <a:p>
            <a:pPr marL="420006" lvl="1" indent="-210003" algn="just">
              <a:lnSpc>
                <a:spcPts val="2723"/>
              </a:lnSpc>
              <a:buFont typeface="Arial"/>
              <a:buChar char="•"/>
            </a:pPr>
            <a:r>
              <a:rPr lang="en-US" sz="1945">
                <a:solidFill>
                  <a:srgbClr val="FFFFFF"/>
                </a:solidFill>
                <a:latin typeface="Poppins"/>
              </a:rPr>
              <a:t>Saran: Tingkatkan pelayanan pada jam-jam puncak, terutama di hari Selasa.</a:t>
            </a:r>
          </a:p>
          <a:p>
            <a:pPr marL="420006" lvl="1" indent="-210003" algn="just">
              <a:lnSpc>
                <a:spcPts val="2723"/>
              </a:lnSpc>
              <a:buFont typeface="Arial"/>
              <a:buChar char="•"/>
            </a:pPr>
            <a:r>
              <a:rPr lang="en-US" sz="1945">
                <a:solidFill>
                  <a:srgbClr val="FFFFFF"/>
                </a:solidFill>
                <a:latin typeface="Poppins"/>
              </a:rPr>
              <a:t>Langkah Aksi:  Sesuaikan penempatan armada dan jadwal pengemudi untuk memaksimalkan ketersediaan selama jam-jam dengan jumlah perjalanan dan pendapatan tertinggi.</a:t>
            </a:r>
          </a:p>
          <a:p>
            <a:pPr algn="just">
              <a:lnSpc>
                <a:spcPts val="2723"/>
              </a:lnSpc>
            </a:pPr>
            <a:endParaRPr lang="en-US" sz="1945">
              <a:solidFill>
                <a:srgbClr val="FFFFFF"/>
              </a:solidFill>
              <a:latin typeface="Poppins"/>
            </a:endParaRPr>
          </a:p>
          <a:p>
            <a:pPr algn="just">
              <a:lnSpc>
                <a:spcPts val="2723"/>
              </a:lnSpc>
            </a:pPr>
            <a:r>
              <a:rPr lang="en-US" sz="1945">
                <a:solidFill>
                  <a:srgbClr val="FFFFFF"/>
                </a:solidFill>
                <a:latin typeface="Poppins Bold"/>
              </a:rPr>
              <a:t>2. Program Insentif pada Jam-Jam Rendah</a:t>
            </a:r>
          </a:p>
          <a:p>
            <a:pPr marL="420006" lvl="1" indent="-210003" algn="just">
              <a:lnSpc>
                <a:spcPts val="2723"/>
              </a:lnSpc>
              <a:buFont typeface="Arial"/>
              <a:buChar char="•"/>
            </a:pPr>
            <a:r>
              <a:rPr lang="en-US" sz="1945">
                <a:solidFill>
                  <a:srgbClr val="FFFFFF"/>
                </a:solidFill>
                <a:latin typeface="Poppins"/>
              </a:rPr>
              <a:t>Saran: Fokus pada jam-jam dengan potensi pertumbuhan, terapkan program insentif atau promosi.</a:t>
            </a:r>
          </a:p>
          <a:p>
            <a:pPr marL="420006" lvl="1" indent="-210003" algn="just">
              <a:lnSpc>
                <a:spcPts val="2723"/>
              </a:lnSpc>
              <a:buFont typeface="Arial"/>
              <a:buChar char="•"/>
            </a:pPr>
            <a:r>
              <a:rPr lang="en-US" sz="1945">
                <a:solidFill>
                  <a:srgbClr val="FFFFFF"/>
                </a:solidFill>
                <a:latin typeface="Poppins"/>
              </a:rPr>
              <a:t>Langkah Aksi: Implementasikan insentif khusus untuk merangsang penggunaan taksi VendorID 1 pada jam-jam tertentu.</a:t>
            </a:r>
          </a:p>
          <a:p>
            <a:pPr algn="just">
              <a:lnSpc>
                <a:spcPts val="2723"/>
              </a:lnSpc>
            </a:pPr>
            <a:endParaRPr lang="en-US" sz="1945">
              <a:solidFill>
                <a:srgbClr val="FFFFFF"/>
              </a:solidFill>
              <a:latin typeface="Poppins"/>
            </a:endParaRPr>
          </a:p>
          <a:p>
            <a:pPr algn="just">
              <a:lnSpc>
                <a:spcPts val="2723"/>
              </a:lnSpc>
            </a:pPr>
            <a:r>
              <a:rPr lang="en-US" sz="1945">
                <a:solidFill>
                  <a:srgbClr val="FFFFFF"/>
                </a:solidFill>
                <a:latin typeface="Poppins Bold"/>
              </a:rPr>
              <a:t>3. Analisis Kualitas Layanan pada Hari Sabtu</a:t>
            </a:r>
          </a:p>
          <a:p>
            <a:pPr marL="420006" lvl="1" indent="-210003" algn="just">
              <a:lnSpc>
                <a:spcPts val="2723"/>
              </a:lnSpc>
              <a:buFont typeface="Arial"/>
              <a:buChar char="•"/>
            </a:pPr>
            <a:r>
              <a:rPr lang="en-US" sz="1945">
                <a:solidFill>
                  <a:srgbClr val="FFFFFF"/>
                </a:solidFill>
                <a:latin typeface="Poppins"/>
              </a:rPr>
              <a:t>Saran: Evaluasi kualitas layanan pada hari Sabtu yang memiliki performa rendah.</a:t>
            </a:r>
          </a:p>
          <a:p>
            <a:pPr marL="420006" lvl="1" indent="-210003" algn="just">
              <a:lnSpc>
                <a:spcPts val="2723"/>
              </a:lnSpc>
              <a:buFont typeface="Arial"/>
              <a:buChar char="•"/>
            </a:pPr>
            <a:r>
              <a:rPr lang="en-US" sz="1945">
                <a:solidFill>
                  <a:srgbClr val="FFFFFF"/>
                </a:solidFill>
                <a:latin typeface="Poppins"/>
              </a:rPr>
              <a:t>Langkah Aksi: Lakukan survei kepuasan pelanggan khusus pada hari Sabtu untuk mengidentifikasi masalah dan tingkatkan layanan.</a:t>
            </a:r>
          </a:p>
          <a:p>
            <a:pPr algn="just">
              <a:lnSpc>
                <a:spcPts val="2723"/>
              </a:lnSpc>
              <a:spcBef>
                <a:spcPct val="0"/>
              </a:spcBef>
            </a:pPr>
            <a:endParaRPr lang="en-US" sz="1945">
              <a:solidFill>
                <a:srgbClr val="FFFFFF"/>
              </a:solidFill>
              <a:latin typeface="Poppins"/>
            </a:endParaRPr>
          </a:p>
        </p:txBody>
      </p:sp>
      <p:sp>
        <p:nvSpPr>
          <p:cNvPr id="19" name="TextBox 19"/>
          <p:cNvSpPr txBox="1"/>
          <p:nvPr/>
        </p:nvSpPr>
        <p:spPr>
          <a:xfrm>
            <a:off x="10297570" y="2288389"/>
            <a:ext cx="6275167" cy="592455"/>
          </a:xfrm>
          <a:prstGeom prst="rect">
            <a:avLst/>
          </a:prstGeom>
        </p:spPr>
        <p:txBody>
          <a:bodyPr lIns="0" tIns="0" rIns="0" bIns="0" rtlCol="0" anchor="t">
            <a:spAutoFit/>
          </a:bodyPr>
          <a:lstStyle/>
          <a:p>
            <a:pPr>
              <a:lnSpc>
                <a:spcPts val="4620"/>
              </a:lnSpc>
            </a:pPr>
            <a:r>
              <a:rPr lang="en-US" sz="3300">
                <a:solidFill>
                  <a:srgbClr val="000000"/>
                </a:solidFill>
                <a:latin typeface="Poppins Semi-Bold"/>
              </a:rPr>
              <a:t>Untuk VendorID 2 :</a:t>
            </a:r>
          </a:p>
        </p:txBody>
      </p:sp>
      <p:sp>
        <p:nvSpPr>
          <p:cNvPr id="20" name="TextBox 20"/>
          <p:cNvSpPr txBox="1"/>
          <p:nvPr/>
        </p:nvSpPr>
        <p:spPr>
          <a:xfrm>
            <a:off x="9901563" y="2963522"/>
            <a:ext cx="7641627" cy="7551538"/>
          </a:xfrm>
          <a:prstGeom prst="rect">
            <a:avLst/>
          </a:prstGeom>
        </p:spPr>
        <p:txBody>
          <a:bodyPr lIns="0" tIns="0" rIns="0" bIns="0" rtlCol="0" anchor="t">
            <a:spAutoFit/>
          </a:bodyPr>
          <a:lstStyle/>
          <a:p>
            <a:pPr algn="just">
              <a:lnSpc>
                <a:spcPts val="2723"/>
              </a:lnSpc>
            </a:pPr>
            <a:r>
              <a:rPr lang="en-US" sz="1945">
                <a:solidFill>
                  <a:srgbClr val="000000"/>
                </a:solidFill>
                <a:latin typeface="Poppins"/>
              </a:rPr>
              <a:t>1. </a:t>
            </a:r>
            <a:r>
              <a:rPr lang="en-US" sz="1945">
                <a:solidFill>
                  <a:srgbClr val="000000"/>
                </a:solidFill>
                <a:latin typeface="Poppins Bold"/>
              </a:rPr>
              <a:t>Optimasi Ketersediaan Armada pada Hari Selasa</a:t>
            </a:r>
          </a:p>
          <a:p>
            <a:pPr marL="420006" lvl="1" indent="-210003" algn="just">
              <a:lnSpc>
                <a:spcPts val="2723"/>
              </a:lnSpc>
              <a:buFont typeface="Arial"/>
              <a:buChar char="•"/>
            </a:pPr>
            <a:r>
              <a:rPr lang="en-US" sz="1945">
                <a:solidFill>
                  <a:srgbClr val="000000"/>
                </a:solidFill>
                <a:latin typeface="Poppins"/>
              </a:rPr>
              <a:t>Saran: Pertahankan kualitas pelayanan optimal meskipun ketersediaan tinggi pada hari Selasa.</a:t>
            </a:r>
          </a:p>
          <a:p>
            <a:pPr marL="420006" lvl="1" indent="-210003" algn="just">
              <a:lnSpc>
                <a:spcPts val="2723"/>
              </a:lnSpc>
              <a:buFont typeface="Arial"/>
              <a:buChar char="•"/>
            </a:pPr>
            <a:r>
              <a:rPr lang="en-US" sz="1945">
                <a:solidFill>
                  <a:srgbClr val="000000"/>
                </a:solidFill>
                <a:latin typeface="Poppins"/>
              </a:rPr>
              <a:t>Langkah Aksi: Perbaiki sistem penjadwalan untuk menjaga kualitas layanan. Evaluasi performa pengemudi dan tambahan layanan jika diperlukan.</a:t>
            </a:r>
          </a:p>
          <a:p>
            <a:pPr algn="just">
              <a:lnSpc>
                <a:spcPts val="2723"/>
              </a:lnSpc>
            </a:pPr>
            <a:endParaRPr lang="en-US" sz="1945">
              <a:solidFill>
                <a:srgbClr val="000000"/>
              </a:solidFill>
              <a:latin typeface="Poppins"/>
            </a:endParaRPr>
          </a:p>
          <a:p>
            <a:pPr algn="just">
              <a:lnSpc>
                <a:spcPts val="2723"/>
              </a:lnSpc>
            </a:pPr>
            <a:r>
              <a:rPr lang="en-US" sz="1945">
                <a:solidFill>
                  <a:srgbClr val="000000"/>
                </a:solidFill>
                <a:latin typeface="Poppins"/>
              </a:rPr>
              <a:t>2. </a:t>
            </a:r>
            <a:r>
              <a:rPr lang="en-US" sz="1945">
                <a:solidFill>
                  <a:srgbClr val="000000"/>
                </a:solidFill>
                <a:latin typeface="Poppins Bold"/>
              </a:rPr>
              <a:t>Maksimalkan Pendapatan pada Jam-Jam Puncak</a:t>
            </a:r>
          </a:p>
          <a:p>
            <a:pPr marL="420006" lvl="1" indent="-210003" algn="just">
              <a:lnSpc>
                <a:spcPts val="2723"/>
              </a:lnSpc>
              <a:buFont typeface="Arial"/>
              <a:buChar char="•"/>
            </a:pPr>
            <a:r>
              <a:rPr lang="en-US" sz="1945">
                <a:solidFill>
                  <a:srgbClr val="000000"/>
                </a:solidFill>
                <a:latin typeface="Poppins"/>
              </a:rPr>
              <a:t>Saran: Fokus pada peningkatan pendapatan dan tip, terutama pada pukul 17.00 di hari Selasa.</a:t>
            </a:r>
          </a:p>
          <a:p>
            <a:pPr marL="420006" lvl="1" indent="-210003" algn="just">
              <a:lnSpc>
                <a:spcPts val="2723"/>
              </a:lnSpc>
              <a:buFont typeface="Arial"/>
              <a:buChar char="•"/>
            </a:pPr>
            <a:r>
              <a:rPr lang="en-US" sz="1945">
                <a:solidFill>
                  <a:srgbClr val="000000"/>
                </a:solidFill>
                <a:latin typeface="Poppins"/>
              </a:rPr>
              <a:t> Langkah Aksi: Rancang program promosi atau insentif untuk menarik lebih banyak penumpang selama jam-jam puncak.</a:t>
            </a:r>
          </a:p>
          <a:p>
            <a:pPr algn="just">
              <a:lnSpc>
                <a:spcPts val="2723"/>
              </a:lnSpc>
            </a:pPr>
            <a:endParaRPr lang="en-US" sz="1945">
              <a:solidFill>
                <a:srgbClr val="000000"/>
              </a:solidFill>
              <a:latin typeface="Poppins"/>
            </a:endParaRPr>
          </a:p>
          <a:p>
            <a:pPr algn="just">
              <a:lnSpc>
                <a:spcPts val="2723"/>
              </a:lnSpc>
            </a:pPr>
            <a:r>
              <a:rPr lang="en-US" sz="1945">
                <a:solidFill>
                  <a:srgbClr val="000000"/>
                </a:solidFill>
                <a:latin typeface="Poppins"/>
              </a:rPr>
              <a:t>3.</a:t>
            </a:r>
            <a:r>
              <a:rPr lang="en-US" sz="1945">
                <a:solidFill>
                  <a:srgbClr val="000000"/>
                </a:solidFill>
                <a:latin typeface="Poppins Bold"/>
              </a:rPr>
              <a:t> Pengoptimalan Jam Kerja Pengemud</a:t>
            </a:r>
            <a:r>
              <a:rPr lang="en-US" sz="1945">
                <a:solidFill>
                  <a:srgbClr val="000000"/>
                </a:solidFill>
                <a:latin typeface="Poppins"/>
              </a:rPr>
              <a:t>i</a:t>
            </a:r>
          </a:p>
          <a:p>
            <a:pPr marL="420006" lvl="1" indent="-210003" algn="just">
              <a:lnSpc>
                <a:spcPts val="2723"/>
              </a:lnSpc>
              <a:buFont typeface="Arial"/>
              <a:buChar char="•"/>
            </a:pPr>
            <a:r>
              <a:rPr lang="en-US" sz="1945">
                <a:solidFill>
                  <a:srgbClr val="000000"/>
                </a:solidFill>
                <a:latin typeface="Poppins"/>
              </a:rPr>
              <a:t>Saran: Maksimalkan potensi pendapatan dengan mengelola jam kerja pengemudi berdasarkan pola pendapatan harian dan jam-jam puncak.</a:t>
            </a:r>
          </a:p>
          <a:p>
            <a:pPr marL="420006" lvl="1" indent="-210003" algn="just">
              <a:lnSpc>
                <a:spcPts val="2723"/>
              </a:lnSpc>
              <a:buFont typeface="Arial"/>
              <a:buChar char="•"/>
            </a:pPr>
            <a:r>
              <a:rPr lang="en-US" sz="1945">
                <a:solidFill>
                  <a:srgbClr val="000000"/>
                </a:solidFill>
                <a:latin typeface="Poppins"/>
              </a:rPr>
              <a:t>Langkah Aksi: Sesuaikan jadwal kerja pengemudi dengan pola pendapatan dan pastikan insentif tambahan untuk pengemudi yang bekerja pada jam-jam puncak</a:t>
            </a:r>
          </a:p>
          <a:p>
            <a:pPr algn="just">
              <a:lnSpc>
                <a:spcPts val="2723"/>
              </a:lnSpc>
              <a:spcBef>
                <a:spcPct val="0"/>
              </a:spcBef>
            </a:pPr>
            <a:endParaRPr lang="en-US" sz="1945">
              <a:solidFill>
                <a:srgbClr val="000000"/>
              </a:solidFill>
              <a:latin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788554">
            <a:off x="-1663999" y="-515047"/>
            <a:ext cx="5004168" cy="14412158"/>
            <a:chOff x="0" y="0"/>
            <a:chExt cx="1561106" cy="4496034"/>
          </a:xfrm>
        </p:grpSpPr>
        <p:sp>
          <p:nvSpPr>
            <p:cNvPr id="3" name="Freeform 3"/>
            <p:cNvSpPr/>
            <p:nvPr/>
          </p:nvSpPr>
          <p:spPr>
            <a:xfrm>
              <a:off x="0" y="0"/>
              <a:ext cx="1561106" cy="4496034"/>
            </a:xfrm>
            <a:custGeom>
              <a:avLst/>
              <a:gdLst/>
              <a:ahLst/>
              <a:cxnLst/>
              <a:rect l="l" t="t" r="r" b="b"/>
              <a:pathLst>
                <a:path w="1561106" h="4496034">
                  <a:moveTo>
                    <a:pt x="0" y="0"/>
                  </a:moveTo>
                  <a:lnTo>
                    <a:pt x="1561106" y="0"/>
                  </a:lnTo>
                  <a:lnTo>
                    <a:pt x="1561106" y="4496034"/>
                  </a:lnTo>
                  <a:lnTo>
                    <a:pt x="0" y="4496034"/>
                  </a:lnTo>
                  <a:close/>
                </a:path>
              </a:pathLst>
            </a:custGeom>
            <a:gradFill rotWithShape="1">
              <a:gsLst>
                <a:gs pos="0">
                  <a:srgbClr val="1A2047">
                    <a:alpha val="100000"/>
                  </a:srgbClr>
                </a:gs>
                <a:gs pos="100000">
                  <a:srgbClr val="29399D">
                    <a:alpha val="100000"/>
                  </a:srgbClr>
                </a:gs>
              </a:gsLst>
              <a:lin ang="0"/>
            </a:gradFill>
          </p:spPr>
        </p:sp>
        <p:sp>
          <p:nvSpPr>
            <p:cNvPr id="4" name="TextBox 4"/>
            <p:cNvSpPr txBox="1"/>
            <p:nvPr/>
          </p:nvSpPr>
          <p:spPr>
            <a:xfrm>
              <a:off x="0" y="-28575"/>
              <a:ext cx="1561106" cy="4524609"/>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856417">
            <a:off x="1629068" y="-1915653"/>
            <a:ext cx="970722" cy="5551404"/>
            <a:chOff x="0" y="0"/>
            <a:chExt cx="302828" cy="1731823"/>
          </a:xfrm>
        </p:grpSpPr>
        <p:sp>
          <p:nvSpPr>
            <p:cNvPr id="6" name="Freeform 6"/>
            <p:cNvSpPr/>
            <p:nvPr/>
          </p:nvSpPr>
          <p:spPr>
            <a:xfrm>
              <a:off x="0" y="0"/>
              <a:ext cx="302828" cy="1731823"/>
            </a:xfrm>
            <a:custGeom>
              <a:avLst/>
              <a:gdLst/>
              <a:ahLst/>
              <a:cxnLst/>
              <a:rect l="l" t="t" r="r" b="b"/>
              <a:pathLst>
                <a:path w="302828" h="1731823">
                  <a:moveTo>
                    <a:pt x="0" y="0"/>
                  </a:moveTo>
                  <a:lnTo>
                    <a:pt x="302828" y="0"/>
                  </a:lnTo>
                  <a:lnTo>
                    <a:pt x="302828" y="1731823"/>
                  </a:lnTo>
                  <a:lnTo>
                    <a:pt x="0" y="1731823"/>
                  </a:lnTo>
                  <a:close/>
                </a:path>
              </a:pathLst>
            </a:custGeom>
            <a:gradFill rotWithShape="1">
              <a:gsLst>
                <a:gs pos="0">
                  <a:srgbClr val="269ED6">
                    <a:alpha val="100000"/>
                  </a:srgbClr>
                </a:gs>
                <a:gs pos="100000">
                  <a:srgbClr val="27AAE1">
                    <a:alpha val="0"/>
                  </a:srgbClr>
                </a:gs>
              </a:gsLst>
              <a:lin ang="5400000"/>
            </a:gradFill>
          </p:spPr>
        </p:sp>
        <p:sp>
          <p:nvSpPr>
            <p:cNvPr id="7" name="TextBox 7"/>
            <p:cNvSpPr txBox="1"/>
            <p:nvPr/>
          </p:nvSpPr>
          <p:spPr>
            <a:xfrm>
              <a:off x="0" y="-28575"/>
              <a:ext cx="302828" cy="1760398"/>
            </a:xfrm>
            <a:prstGeom prst="rect">
              <a:avLst/>
            </a:prstGeom>
          </p:spPr>
          <p:txBody>
            <a:bodyPr lIns="49237" tIns="49237" rIns="49237" bIns="49237" rtlCol="0" anchor="ctr"/>
            <a:lstStyle/>
            <a:p>
              <a:pPr algn="ctr">
                <a:lnSpc>
                  <a:spcPts val="1492"/>
                </a:lnSpc>
                <a:spcBef>
                  <a:spcPct val="0"/>
                </a:spcBef>
              </a:pPr>
              <a:endParaRPr/>
            </a:p>
          </p:txBody>
        </p:sp>
      </p:grpSp>
      <p:grpSp>
        <p:nvGrpSpPr>
          <p:cNvPr id="8" name="Group 8"/>
          <p:cNvGrpSpPr/>
          <p:nvPr/>
        </p:nvGrpSpPr>
        <p:grpSpPr>
          <a:xfrm rot="1840381">
            <a:off x="-743157" y="-2749929"/>
            <a:ext cx="4093319" cy="18112455"/>
            <a:chOff x="0" y="0"/>
            <a:chExt cx="1276957" cy="5650383"/>
          </a:xfrm>
        </p:grpSpPr>
        <p:sp>
          <p:nvSpPr>
            <p:cNvPr id="9" name="Freeform 9"/>
            <p:cNvSpPr/>
            <p:nvPr/>
          </p:nvSpPr>
          <p:spPr>
            <a:xfrm>
              <a:off x="0" y="0"/>
              <a:ext cx="1276957" cy="5650383"/>
            </a:xfrm>
            <a:custGeom>
              <a:avLst/>
              <a:gdLst/>
              <a:ahLst/>
              <a:cxnLst/>
              <a:rect l="l" t="t" r="r" b="b"/>
              <a:pathLst>
                <a:path w="1276957" h="5650383">
                  <a:moveTo>
                    <a:pt x="0" y="0"/>
                  </a:moveTo>
                  <a:lnTo>
                    <a:pt x="1276957" y="0"/>
                  </a:lnTo>
                  <a:lnTo>
                    <a:pt x="1276957" y="5650383"/>
                  </a:lnTo>
                  <a:lnTo>
                    <a:pt x="0" y="5650383"/>
                  </a:lnTo>
                  <a:close/>
                </a:path>
              </a:pathLst>
            </a:custGeom>
            <a:gradFill rotWithShape="1">
              <a:gsLst>
                <a:gs pos="0">
                  <a:srgbClr val="27AAE1">
                    <a:alpha val="100000"/>
                  </a:srgbClr>
                </a:gs>
                <a:gs pos="100000">
                  <a:srgbClr val="254287">
                    <a:alpha val="100000"/>
                  </a:srgbClr>
                </a:gs>
              </a:gsLst>
              <a:lin ang="0"/>
            </a:gradFill>
          </p:spPr>
        </p:sp>
        <p:sp>
          <p:nvSpPr>
            <p:cNvPr id="10" name="TextBox 10"/>
            <p:cNvSpPr txBox="1"/>
            <p:nvPr/>
          </p:nvSpPr>
          <p:spPr>
            <a:xfrm>
              <a:off x="0" y="-28575"/>
              <a:ext cx="1276957" cy="5678958"/>
            </a:xfrm>
            <a:prstGeom prst="rect">
              <a:avLst/>
            </a:prstGeom>
          </p:spPr>
          <p:txBody>
            <a:bodyPr lIns="49237" tIns="49237" rIns="49237" bIns="49237" rtlCol="0" anchor="ctr"/>
            <a:lstStyle/>
            <a:p>
              <a:pPr algn="ctr">
                <a:lnSpc>
                  <a:spcPts val="1492"/>
                </a:lnSpc>
                <a:spcBef>
                  <a:spcPct val="0"/>
                </a:spcBef>
              </a:pPr>
              <a:endParaRPr/>
            </a:p>
          </p:txBody>
        </p:sp>
      </p:grpSp>
      <p:grpSp>
        <p:nvGrpSpPr>
          <p:cNvPr id="11" name="Group 11"/>
          <p:cNvGrpSpPr/>
          <p:nvPr/>
        </p:nvGrpSpPr>
        <p:grpSpPr>
          <a:xfrm>
            <a:off x="-1825096" y="1321710"/>
            <a:ext cx="11148951" cy="7643581"/>
            <a:chOff x="0" y="0"/>
            <a:chExt cx="509094" cy="349029"/>
          </a:xfrm>
        </p:grpSpPr>
        <p:sp>
          <p:nvSpPr>
            <p:cNvPr id="12" name="Freeform 12"/>
            <p:cNvSpPr/>
            <p:nvPr/>
          </p:nvSpPr>
          <p:spPr>
            <a:xfrm>
              <a:off x="0" y="0"/>
              <a:ext cx="509094" cy="349029"/>
            </a:xfrm>
            <a:custGeom>
              <a:avLst/>
              <a:gdLst/>
              <a:ahLst/>
              <a:cxnLst/>
              <a:rect l="l" t="t" r="r" b="b"/>
              <a:pathLst>
                <a:path w="509094" h="349029">
                  <a:moveTo>
                    <a:pt x="203200" y="0"/>
                  </a:moveTo>
                  <a:lnTo>
                    <a:pt x="509094" y="0"/>
                  </a:lnTo>
                  <a:lnTo>
                    <a:pt x="305894" y="349029"/>
                  </a:lnTo>
                  <a:lnTo>
                    <a:pt x="0" y="349029"/>
                  </a:lnTo>
                  <a:lnTo>
                    <a:pt x="203200" y="0"/>
                  </a:lnTo>
                  <a:close/>
                </a:path>
              </a:pathLst>
            </a:custGeom>
            <a:solidFill>
              <a:srgbClr val="FFFFFF"/>
            </a:solidFill>
          </p:spPr>
        </p:sp>
        <p:sp>
          <p:nvSpPr>
            <p:cNvPr id="13" name="TextBox 13"/>
            <p:cNvSpPr txBox="1"/>
            <p:nvPr/>
          </p:nvSpPr>
          <p:spPr>
            <a:xfrm>
              <a:off x="101600" y="-57150"/>
              <a:ext cx="305894" cy="406179"/>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2012976" y="876300"/>
            <a:ext cx="5246324" cy="984250"/>
          </a:xfrm>
          <a:prstGeom prst="rect">
            <a:avLst/>
          </a:prstGeom>
        </p:spPr>
        <p:txBody>
          <a:bodyPr lIns="0" tIns="0" rIns="0" bIns="0" rtlCol="0" anchor="t">
            <a:spAutoFit/>
          </a:bodyPr>
          <a:lstStyle/>
          <a:p>
            <a:pPr algn="r">
              <a:lnSpc>
                <a:spcPts val="7699"/>
              </a:lnSpc>
            </a:pPr>
            <a:r>
              <a:rPr lang="en-US" sz="5499">
                <a:solidFill>
                  <a:srgbClr val="267FBC"/>
                </a:solidFill>
                <a:latin typeface="Poppins Ultra-Bold"/>
              </a:rPr>
              <a:t>LATAR</a:t>
            </a:r>
          </a:p>
        </p:txBody>
      </p:sp>
      <p:sp>
        <p:nvSpPr>
          <p:cNvPr id="15" name="TextBox 15"/>
          <p:cNvSpPr txBox="1"/>
          <p:nvPr/>
        </p:nvSpPr>
        <p:spPr>
          <a:xfrm>
            <a:off x="11651488" y="1651719"/>
            <a:ext cx="5607812" cy="984250"/>
          </a:xfrm>
          <a:prstGeom prst="rect">
            <a:avLst/>
          </a:prstGeom>
        </p:spPr>
        <p:txBody>
          <a:bodyPr lIns="0" tIns="0" rIns="0" bIns="0" rtlCol="0" anchor="t">
            <a:spAutoFit/>
          </a:bodyPr>
          <a:lstStyle/>
          <a:p>
            <a:pPr algn="r">
              <a:lnSpc>
                <a:spcPts val="7699"/>
              </a:lnSpc>
            </a:pPr>
            <a:r>
              <a:rPr lang="en-US" sz="5499">
                <a:solidFill>
                  <a:srgbClr val="24307F"/>
                </a:solidFill>
                <a:latin typeface="Poppins Ultra-Bold"/>
              </a:rPr>
              <a:t>BELAKANG</a:t>
            </a:r>
          </a:p>
        </p:txBody>
      </p:sp>
      <p:grpSp>
        <p:nvGrpSpPr>
          <p:cNvPr id="16" name="Group 16"/>
          <p:cNvGrpSpPr/>
          <p:nvPr/>
        </p:nvGrpSpPr>
        <p:grpSpPr>
          <a:xfrm>
            <a:off x="5670392" y="8466852"/>
            <a:ext cx="920958" cy="791448"/>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7AAE1">
                    <a:alpha val="100000"/>
                  </a:srgbClr>
                </a:gs>
                <a:gs pos="100000">
                  <a:srgbClr val="254287">
                    <a:alpha val="100000"/>
                  </a:srgbClr>
                </a:gs>
              </a:gsLst>
              <a:lin ang="0"/>
            </a:gradFill>
          </p:spPr>
        </p:sp>
        <p:sp>
          <p:nvSpPr>
            <p:cNvPr id="18" name="TextBox 1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a:off x="12012976" y="9229725"/>
            <a:ext cx="9550279" cy="0"/>
          </a:xfrm>
          <a:prstGeom prst="line">
            <a:avLst/>
          </a:prstGeom>
          <a:ln w="57150" cap="flat">
            <a:solidFill>
              <a:srgbClr val="24307F"/>
            </a:solidFill>
            <a:prstDash val="solid"/>
            <a:headEnd type="oval" w="lg" len="lg"/>
            <a:tailEnd type="none" w="sm" len="sm"/>
          </a:ln>
        </p:spPr>
      </p:sp>
      <p:sp>
        <p:nvSpPr>
          <p:cNvPr id="20" name="TextBox 20"/>
          <p:cNvSpPr txBox="1"/>
          <p:nvPr/>
        </p:nvSpPr>
        <p:spPr>
          <a:xfrm>
            <a:off x="6615614" y="7011395"/>
            <a:ext cx="11286624" cy="1953895"/>
          </a:xfrm>
          <a:prstGeom prst="rect">
            <a:avLst/>
          </a:prstGeom>
        </p:spPr>
        <p:txBody>
          <a:bodyPr lIns="0" tIns="0" rIns="0" bIns="0" rtlCol="0" anchor="t">
            <a:spAutoFit/>
          </a:bodyPr>
          <a:lstStyle/>
          <a:p>
            <a:pPr algn="r">
              <a:lnSpc>
                <a:spcPts val="3079"/>
              </a:lnSpc>
              <a:spcBef>
                <a:spcPct val="0"/>
              </a:spcBef>
            </a:pPr>
            <a:r>
              <a:rPr lang="en-US" sz="2199">
                <a:solidFill>
                  <a:srgbClr val="000000"/>
                </a:solidFill>
                <a:latin typeface="Poppins"/>
              </a:rPr>
              <a:t> Dalam upaya mengatasi tantangan tersebut, perusahaan berencana melakukan analisis mendalam terhadap data set New York City TLC Trip Record. Fokus analisis melibatkan perbandingan kepuasan pelanggan antara dua vendor utama, eksplorasi pola perjalanan taksi, dan evaluasi hubungan antara jumlah total pembayaran dan tip. </a:t>
            </a:r>
          </a:p>
        </p:txBody>
      </p:sp>
      <p:grpSp>
        <p:nvGrpSpPr>
          <p:cNvPr id="21" name="Group 21"/>
          <p:cNvGrpSpPr/>
          <p:nvPr/>
        </p:nvGrpSpPr>
        <p:grpSpPr>
          <a:xfrm>
            <a:off x="8604384" y="4029477"/>
            <a:ext cx="11115734" cy="2673682"/>
            <a:chOff x="0" y="0"/>
            <a:chExt cx="14820979" cy="3564910"/>
          </a:xfrm>
        </p:grpSpPr>
        <p:grpSp>
          <p:nvGrpSpPr>
            <p:cNvPr id="22" name="Group 22"/>
            <p:cNvGrpSpPr/>
            <p:nvPr/>
          </p:nvGrpSpPr>
          <p:grpSpPr>
            <a:xfrm>
              <a:off x="0" y="0"/>
              <a:ext cx="14820979" cy="943555"/>
              <a:chOff x="0" y="0"/>
              <a:chExt cx="10971756" cy="698500"/>
            </a:xfrm>
          </p:grpSpPr>
          <p:sp>
            <p:nvSpPr>
              <p:cNvPr id="23" name="Freeform 23"/>
              <p:cNvSpPr/>
              <p:nvPr/>
            </p:nvSpPr>
            <p:spPr>
              <a:xfrm>
                <a:off x="0" y="0"/>
                <a:ext cx="10971757" cy="698500"/>
              </a:xfrm>
              <a:custGeom>
                <a:avLst/>
                <a:gdLst/>
                <a:ahLst/>
                <a:cxnLst/>
                <a:rect l="l" t="t" r="r" b="b"/>
                <a:pathLst>
                  <a:path w="10971757" h="698500">
                    <a:moveTo>
                      <a:pt x="10971757" y="349250"/>
                    </a:moveTo>
                    <a:lnTo>
                      <a:pt x="10768557" y="698500"/>
                    </a:lnTo>
                    <a:lnTo>
                      <a:pt x="203200" y="698500"/>
                    </a:lnTo>
                    <a:lnTo>
                      <a:pt x="0" y="349250"/>
                    </a:lnTo>
                    <a:lnTo>
                      <a:pt x="203200" y="0"/>
                    </a:lnTo>
                    <a:lnTo>
                      <a:pt x="10768557" y="0"/>
                    </a:lnTo>
                    <a:lnTo>
                      <a:pt x="10971757" y="349250"/>
                    </a:lnTo>
                    <a:close/>
                  </a:path>
                </a:pathLst>
              </a:custGeom>
              <a:gradFill rotWithShape="1">
                <a:gsLst>
                  <a:gs pos="0">
                    <a:srgbClr val="27AAE1">
                      <a:alpha val="100000"/>
                    </a:srgbClr>
                  </a:gs>
                  <a:gs pos="100000">
                    <a:srgbClr val="254287">
                      <a:alpha val="100000"/>
                    </a:srgbClr>
                  </a:gs>
                </a:gsLst>
                <a:lin ang="0"/>
              </a:gradFill>
            </p:spPr>
          </p:sp>
          <p:sp>
            <p:nvSpPr>
              <p:cNvPr id="24" name="TextBox 24"/>
              <p:cNvSpPr txBox="1"/>
              <p:nvPr/>
            </p:nvSpPr>
            <p:spPr>
              <a:xfrm>
                <a:off x="114300" y="-57150"/>
                <a:ext cx="10743156" cy="75565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520320" y="126238"/>
              <a:ext cx="11500289" cy="614879"/>
            </a:xfrm>
            <a:prstGeom prst="rect">
              <a:avLst/>
            </a:prstGeom>
          </p:spPr>
          <p:txBody>
            <a:bodyPr lIns="0" tIns="0" rIns="0" bIns="0" rtlCol="0" anchor="t">
              <a:spAutoFit/>
            </a:bodyPr>
            <a:lstStyle/>
            <a:p>
              <a:pPr algn="r">
                <a:lnSpc>
                  <a:spcPts val="3733"/>
                </a:lnSpc>
              </a:pPr>
              <a:r>
                <a:rPr lang="en-US" sz="2666">
                  <a:solidFill>
                    <a:srgbClr val="FFFFFF"/>
                  </a:solidFill>
                  <a:latin typeface="Poppins Bold"/>
                </a:rPr>
                <a:t>Peningkatan Kepuasan Pelanggan</a:t>
              </a:r>
            </a:p>
          </p:txBody>
        </p:sp>
        <p:grpSp>
          <p:nvGrpSpPr>
            <p:cNvPr id="26" name="Group 26"/>
            <p:cNvGrpSpPr/>
            <p:nvPr/>
          </p:nvGrpSpPr>
          <p:grpSpPr>
            <a:xfrm>
              <a:off x="0" y="1309500"/>
              <a:ext cx="14820979" cy="943555"/>
              <a:chOff x="0" y="0"/>
              <a:chExt cx="10971756" cy="698500"/>
            </a:xfrm>
          </p:grpSpPr>
          <p:sp>
            <p:nvSpPr>
              <p:cNvPr id="27" name="Freeform 27"/>
              <p:cNvSpPr/>
              <p:nvPr/>
            </p:nvSpPr>
            <p:spPr>
              <a:xfrm>
                <a:off x="0" y="0"/>
                <a:ext cx="10971757" cy="698500"/>
              </a:xfrm>
              <a:custGeom>
                <a:avLst/>
                <a:gdLst/>
                <a:ahLst/>
                <a:cxnLst/>
                <a:rect l="l" t="t" r="r" b="b"/>
                <a:pathLst>
                  <a:path w="10971757" h="698500">
                    <a:moveTo>
                      <a:pt x="10971757" y="349250"/>
                    </a:moveTo>
                    <a:lnTo>
                      <a:pt x="10768557" y="698500"/>
                    </a:lnTo>
                    <a:lnTo>
                      <a:pt x="203200" y="698500"/>
                    </a:lnTo>
                    <a:lnTo>
                      <a:pt x="0" y="349250"/>
                    </a:lnTo>
                    <a:lnTo>
                      <a:pt x="203200" y="0"/>
                    </a:lnTo>
                    <a:lnTo>
                      <a:pt x="10768557" y="0"/>
                    </a:lnTo>
                    <a:lnTo>
                      <a:pt x="10971757" y="349250"/>
                    </a:lnTo>
                    <a:close/>
                  </a:path>
                </a:pathLst>
              </a:custGeom>
              <a:gradFill rotWithShape="1">
                <a:gsLst>
                  <a:gs pos="0">
                    <a:srgbClr val="27AAE1">
                      <a:alpha val="100000"/>
                    </a:srgbClr>
                  </a:gs>
                  <a:gs pos="100000">
                    <a:srgbClr val="254287">
                      <a:alpha val="100000"/>
                    </a:srgbClr>
                  </a:gs>
                </a:gsLst>
                <a:lin ang="0"/>
              </a:gradFill>
            </p:spPr>
          </p:sp>
          <p:sp>
            <p:nvSpPr>
              <p:cNvPr id="28" name="TextBox 28"/>
              <p:cNvSpPr txBox="1"/>
              <p:nvPr/>
            </p:nvSpPr>
            <p:spPr>
              <a:xfrm>
                <a:off x="114300" y="-57150"/>
                <a:ext cx="10743156" cy="75565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20320" y="1435738"/>
              <a:ext cx="11500289" cy="614879"/>
            </a:xfrm>
            <a:prstGeom prst="rect">
              <a:avLst/>
            </a:prstGeom>
          </p:spPr>
          <p:txBody>
            <a:bodyPr lIns="0" tIns="0" rIns="0" bIns="0" rtlCol="0" anchor="t">
              <a:spAutoFit/>
            </a:bodyPr>
            <a:lstStyle/>
            <a:p>
              <a:pPr algn="r">
                <a:lnSpc>
                  <a:spcPts val="3733"/>
                </a:lnSpc>
              </a:pPr>
              <a:r>
                <a:rPr lang="en-US" sz="2666">
                  <a:solidFill>
                    <a:srgbClr val="FFFFFF"/>
                  </a:solidFill>
                  <a:latin typeface="Poppins Bold"/>
                </a:rPr>
                <a:t>Optimasi Operasional</a:t>
              </a:r>
            </a:p>
          </p:txBody>
        </p:sp>
        <p:grpSp>
          <p:nvGrpSpPr>
            <p:cNvPr id="30" name="Group 30"/>
            <p:cNvGrpSpPr/>
            <p:nvPr/>
          </p:nvGrpSpPr>
          <p:grpSpPr>
            <a:xfrm>
              <a:off x="0" y="2621355"/>
              <a:ext cx="14820979" cy="943555"/>
              <a:chOff x="0" y="0"/>
              <a:chExt cx="10971756" cy="698500"/>
            </a:xfrm>
          </p:grpSpPr>
          <p:sp>
            <p:nvSpPr>
              <p:cNvPr id="31" name="Freeform 31"/>
              <p:cNvSpPr/>
              <p:nvPr/>
            </p:nvSpPr>
            <p:spPr>
              <a:xfrm>
                <a:off x="0" y="0"/>
                <a:ext cx="10971757" cy="698500"/>
              </a:xfrm>
              <a:custGeom>
                <a:avLst/>
                <a:gdLst/>
                <a:ahLst/>
                <a:cxnLst/>
                <a:rect l="l" t="t" r="r" b="b"/>
                <a:pathLst>
                  <a:path w="10971757" h="698500">
                    <a:moveTo>
                      <a:pt x="10971757" y="349250"/>
                    </a:moveTo>
                    <a:lnTo>
                      <a:pt x="10768557" y="698500"/>
                    </a:lnTo>
                    <a:lnTo>
                      <a:pt x="203200" y="698500"/>
                    </a:lnTo>
                    <a:lnTo>
                      <a:pt x="0" y="349250"/>
                    </a:lnTo>
                    <a:lnTo>
                      <a:pt x="203200" y="0"/>
                    </a:lnTo>
                    <a:lnTo>
                      <a:pt x="10768557" y="0"/>
                    </a:lnTo>
                    <a:lnTo>
                      <a:pt x="10971757" y="349250"/>
                    </a:lnTo>
                    <a:close/>
                  </a:path>
                </a:pathLst>
              </a:custGeom>
              <a:gradFill rotWithShape="1">
                <a:gsLst>
                  <a:gs pos="0">
                    <a:srgbClr val="27AAE1">
                      <a:alpha val="100000"/>
                    </a:srgbClr>
                  </a:gs>
                  <a:gs pos="100000">
                    <a:srgbClr val="254287">
                      <a:alpha val="100000"/>
                    </a:srgbClr>
                  </a:gs>
                </a:gsLst>
                <a:lin ang="0"/>
              </a:gradFill>
            </p:spPr>
          </p:sp>
          <p:sp>
            <p:nvSpPr>
              <p:cNvPr id="32" name="TextBox 32"/>
              <p:cNvSpPr txBox="1"/>
              <p:nvPr/>
            </p:nvSpPr>
            <p:spPr>
              <a:xfrm>
                <a:off x="114300" y="-57150"/>
                <a:ext cx="10743156" cy="75565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520320" y="2747593"/>
              <a:ext cx="11500289" cy="614879"/>
            </a:xfrm>
            <a:prstGeom prst="rect">
              <a:avLst/>
            </a:prstGeom>
          </p:spPr>
          <p:txBody>
            <a:bodyPr lIns="0" tIns="0" rIns="0" bIns="0" rtlCol="0" anchor="t">
              <a:spAutoFit/>
            </a:bodyPr>
            <a:lstStyle/>
            <a:p>
              <a:pPr algn="r">
                <a:lnSpc>
                  <a:spcPts val="3733"/>
                </a:lnSpc>
              </a:pPr>
              <a:r>
                <a:rPr lang="en-US" sz="2666">
                  <a:solidFill>
                    <a:srgbClr val="FFFFFF"/>
                  </a:solidFill>
                  <a:latin typeface="Poppins Bold"/>
                </a:rPr>
                <a:t>Dinamika pembayaran penumpang</a:t>
              </a:r>
            </a:p>
          </p:txBody>
        </p:sp>
      </p:grpSp>
      <p:sp>
        <p:nvSpPr>
          <p:cNvPr id="34" name="TextBox 34"/>
          <p:cNvSpPr txBox="1"/>
          <p:nvPr/>
        </p:nvSpPr>
        <p:spPr>
          <a:xfrm>
            <a:off x="8810474" y="2995269"/>
            <a:ext cx="9091765" cy="782320"/>
          </a:xfrm>
          <a:prstGeom prst="rect">
            <a:avLst/>
          </a:prstGeom>
        </p:spPr>
        <p:txBody>
          <a:bodyPr lIns="0" tIns="0" rIns="0" bIns="0" rtlCol="0" anchor="t">
            <a:spAutoFit/>
          </a:bodyPr>
          <a:lstStyle/>
          <a:p>
            <a:pPr>
              <a:lnSpc>
                <a:spcPts val="3079"/>
              </a:lnSpc>
              <a:spcBef>
                <a:spcPct val="0"/>
              </a:spcBef>
            </a:pPr>
            <a:r>
              <a:rPr lang="en-US" sz="2199">
                <a:solidFill>
                  <a:srgbClr val="000000"/>
                </a:solidFill>
                <a:latin typeface="Poppins"/>
              </a:rPr>
              <a:t>Perusahaan taksi di New York City menghadapi bebrapa tantangan terkait :</a:t>
            </a:r>
          </a:p>
        </p:txBody>
      </p:sp>
      <p:grpSp>
        <p:nvGrpSpPr>
          <p:cNvPr id="35" name="Group 35"/>
          <p:cNvGrpSpPr/>
          <p:nvPr/>
        </p:nvGrpSpPr>
        <p:grpSpPr>
          <a:xfrm>
            <a:off x="-1444418" y="1583644"/>
            <a:ext cx="10387597" cy="7119711"/>
            <a:chOff x="0" y="0"/>
            <a:chExt cx="42559567" cy="29170541"/>
          </a:xfrm>
        </p:grpSpPr>
        <p:sp>
          <p:nvSpPr>
            <p:cNvPr id="36" name="Freeform 36"/>
            <p:cNvSpPr/>
            <p:nvPr/>
          </p:nvSpPr>
          <p:spPr>
            <a:xfrm>
              <a:off x="0" y="0"/>
              <a:ext cx="42559604" cy="29170502"/>
            </a:xfrm>
            <a:custGeom>
              <a:avLst/>
              <a:gdLst/>
              <a:ahLst/>
              <a:cxnLst/>
              <a:rect l="l" t="t" r="r" b="b"/>
              <a:pathLst>
                <a:path w="42559604" h="29170502">
                  <a:moveTo>
                    <a:pt x="17184878" y="0"/>
                  </a:moveTo>
                  <a:lnTo>
                    <a:pt x="0" y="29170502"/>
                  </a:lnTo>
                  <a:lnTo>
                    <a:pt x="25374727" y="29170502"/>
                  </a:lnTo>
                  <a:lnTo>
                    <a:pt x="42559604" y="0"/>
                  </a:lnTo>
                  <a:lnTo>
                    <a:pt x="17184878" y="0"/>
                  </a:lnTo>
                  <a:close/>
                </a:path>
              </a:pathLst>
            </a:custGeom>
            <a:blipFill>
              <a:blip r:embed="rId2"/>
              <a:stretch>
                <a:fillRect l="-1389" r="-1389"/>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2992302" y="4036325"/>
            <a:ext cx="11458634" cy="1552279"/>
            <a:chOff x="0" y="0"/>
            <a:chExt cx="5156196" cy="698500"/>
          </a:xfrm>
        </p:grpSpPr>
        <p:sp>
          <p:nvSpPr>
            <p:cNvPr id="3" name="Freeform 3"/>
            <p:cNvSpPr/>
            <p:nvPr/>
          </p:nvSpPr>
          <p:spPr>
            <a:xfrm>
              <a:off x="0" y="0"/>
              <a:ext cx="5156196" cy="698500"/>
            </a:xfrm>
            <a:custGeom>
              <a:avLst/>
              <a:gdLst/>
              <a:ahLst/>
              <a:cxnLst/>
              <a:rect l="l" t="t" r="r" b="b"/>
              <a:pathLst>
                <a:path w="5156196" h="698500">
                  <a:moveTo>
                    <a:pt x="5156196" y="349250"/>
                  </a:moveTo>
                  <a:lnTo>
                    <a:pt x="4952996" y="698500"/>
                  </a:lnTo>
                  <a:lnTo>
                    <a:pt x="203200" y="698500"/>
                  </a:lnTo>
                  <a:lnTo>
                    <a:pt x="0" y="349250"/>
                  </a:lnTo>
                  <a:lnTo>
                    <a:pt x="203200" y="0"/>
                  </a:lnTo>
                  <a:lnTo>
                    <a:pt x="4952996" y="0"/>
                  </a:lnTo>
                  <a:lnTo>
                    <a:pt x="5156196" y="349250"/>
                  </a:lnTo>
                  <a:close/>
                </a:path>
              </a:pathLst>
            </a:custGeom>
            <a:gradFill rotWithShape="1">
              <a:gsLst>
                <a:gs pos="0">
                  <a:srgbClr val="24307F">
                    <a:alpha val="100000"/>
                  </a:srgbClr>
                </a:gs>
                <a:gs pos="100000">
                  <a:srgbClr val="27AAE1">
                    <a:alpha val="100000"/>
                  </a:srgbClr>
                </a:gs>
              </a:gsLst>
              <a:lin ang="0"/>
            </a:gradFill>
          </p:spPr>
        </p:sp>
        <p:sp>
          <p:nvSpPr>
            <p:cNvPr id="4" name="TextBox 4"/>
            <p:cNvSpPr txBox="1"/>
            <p:nvPr/>
          </p:nvSpPr>
          <p:spPr>
            <a:xfrm>
              <a:off x="114300" y="-57150"/>
              <a:ext cx="4927596"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992302" y="5969561"/>
            <a:ext cx="11458634" cy="1944580"/>
            <a:chOff x="0" y="0"/>
            <a:chExt cx="5156196" cy="875029"/>
          </a:xfrm>
        </p:grpSpPr>
        <p:sp>
          <p:nvSpPr>
            <p:cNvPr id="6" name="Freeform 6"/>
            <p:cNvSpPr/>
            <p:nvPr/>
          </p:nvSpPr>
          <p:spPr>
            <a:xfrm>
              <a:off x="0" y="0"/>
              <a:ext cx="5156196" cy="875029"/>
            </a:xfrm>
            <a:custGeom>
              <a:avLst/>
              <a:gdLst/>
              <a:ahLst/>
              <a:cxnLst/>
              <a:rect l="l" t="t" r="r" b="b"/>
              <a:pathLst>
                <a:path w="5156196" h="875029">
                  <a:moveTo>
                    <a:pt x="5156196" y="437514"/>
                  </a:moveTo>
                  <a:lnTo>
                    <a:pt x="4952996" y="875029"/>
                  </a:lnTo>
                  <a:lnTo>
                    <a:pt x="203200" y="875029"/>
                  </a:lnTo>
                  <a:lnTo>
                    <a:pt x="0" y="437514"/>
                  </a:lnTo>
                  <a:lnTo>
                    <a:pt x="203200" y="0"/>
                  </a:lnTo>
                  <a:lnTo>
                    <a:pt x="4952996" y="0"/>
                  </a:lnTo>
                  <a:lnTo>
                    <a:pt x="5156196" y="437514"/>
                  </a:lnTo>
                  <a:close/>
                </a:path>
              </a:pathLst>
            </a:custGeom>
            <a:gradFill rotWithShape="1">
              <a:gsLst>
                <a:gs pos="0">
                  <a:srgbClr val="1A2047">
                    <a:alpha val="100000"/>
                  </a:srgbClr>
                </a:gs>
                <a:gs pos="100000">
                  <a:srgbClr val="29399D">
                    <a:alpha val="100000"/>
                  </a:srgbClr>
                </a:gs>
              </a:gsLst>
              <a:lin ang="0"/>
            </a:gradFill>
          </p:spPr>
        </p:sp>
        <p:sp>
          <p:nvSpPr>
            <p:cNvPr id="7" name="TextBox 7"/>
            <p:cNvSpPr txBox="1"/>
            <p:nvPr/>
          </p:nvSpPr>
          <p:spPr>
            <a:xfrm>
              <a:off x="114300" y="-57150"/>
              <a:ext cx="4927596" cy="93217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992302" y="8253833"/>
            <a:ext cx="11458634" cy="1552279"/>
            <a:chOff x="0" y="0"/>
            <a:chExt cx="5156196" cy="698500"/>
          </a:xfrm>
        </p:grpSpPr>
        <p:sp>
          <p:nvSpPr>
            <p:cNvPr id="9" name="Freeform 9"/>
            <p:cNvSpPr/>
            <p:nvPr/>
          </p:nvSpPr>
          <p:spPr>
            <a:xfrm>
              <a:off x="0" y="0"/>
              <a:ext cx="5156196" cy="698500"/>
            </a:xfrm>
            <a:custGeom>
              <a:avLst/>
              <a:gdLst/>
              <a:ahLst/>
              <a:cxnLst/>
              <a:rect l="l" t="t" r="r" b="b"/>
              <a:pathLst>
                <a:path w="5156196" h="698500">
                  <a:moveTo>
                    <a:pt x="5156196" y="349250"/>
                  </a:moveTo>
                  <a:lnTo>
                    <a:pt x="4952996" y="698500"/>
                  </a:lnTo>
                  <a:lnTo>
                    <a:pt x="203200" y="698500"/>
                  </a:lnTo>
                  <a:lnTo>
                    <a:pt x="0" y="349250"/>
                  </a:lnTo>
                  <a:lnTo>
                    <a:pt x="203200" y="0"/>
                  </a:lnTo>
                  <a:lnTo>
                    <a:pt x="4952996" y="0"/>
                  </a:lnTo>
                  <a:lnTo>
                    <a:pt x="5156196" y="349250"/>
                  </a:lnTo>
                  <a:close/>
                </a:path>
              </a:pathLst>
            </a:custGeom>
            <a:gradFill rotWithShape="1">
              <a:gsLst>
                <a:gs pos="0">
                  <a:srgbClr val="24307F">
                    <a:alpha val="100000"/>
                  </a:srgbClr>
                </a:gs>
                <a:gs pos="100000">
                  <a:srgbClr val="27AAE1">
                    <a:alpha val="100000"/>
                  </a:srgbClr>
                </a:gs>
              </a:gsLst>
              <a:lin ang="0"/>
            </a:gradFill>
          </p:spPr>
        </p:sp>
        <p:sp>
          <p:nvSpPr>
            <p:cNvPr id="10" name="TextBox 10"/>
            <p:cNvSpPr txBox="1"/>
            <p:nvPr/>
          </p:nvSpPr>
          <p:spPr>
            <a:xfrm>
              <a:off x="114300" y="-57150"/>
              <a:ext cx="4927596" cy="75565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5241762" y="1057275"/>
            <a:ext cx="9550279" cy="0"/>
          </a:xfrm>
          <a:prstGeom prst="line">
            <a:avLst/>
          </a:prstGeom>
          <a:ln w="57150" cap="flat">
            <a:solidFill>
              <a:srgbClr val="24307F"/>
            </a:solidFill>
            <a:prstDash val="solid"/>
            <a:headEnd type="none" w="sm" len="sm"/>
            <a:tailEnd type="oval" w="lg" len="lg"/>
          </a:ln>
        </p:spPr>
      </p:sp>
      <p:grpSp>
        <p:nvGrpSpPr>
          <p:cNvPr id="12" name="Group 12"/>
          <p:cNvGrpSpPr/>
          <p:nvPr/>
        </p:nvGrpSpPr>
        <p:grpSpPr>
          <a:xfrm>
            <a:off x="-2771075" y="1598221"/>
            <a:ext cx="11458634" cy="2047579"/>
            <a:chOff x="0" y="0"/>
            <a:chExt cx="5156196" cy="921377"/>
          </a:xfrm>
        </p:grpSpPr>
        <p:sp>
          <p:nvSpPr>
            <p:cNvPr id="13" name="Freeform 13"/>
            <p:cNvSpPr/>
            <p:nvPr/>
          </p:nvSpPr>
          <p:spPr>
            <a:xfrm>
              <a:off x="0" y="0"/>
              <a:ext cx="5156196" cy="921377"/>
            </a:xfrm>
            <a:custGeom>
              <a:avLst/>
              <a:gdLst/>
              <a:ahLst/>
              <a:cxnLst/>
              <a:rect l="l" t="t" r="r" b="b"/>
              <a:pathLst>
                <a:path w="5156196" h="921377">
                  <a:moveTo>
                    <a:pt x="5156196" y="460688"/>
                  </a:moveTo>
                  <a:lnTo>
                    <a:pt x="4952996" y="921377"/>
                  </a:lnTo>
                  <a:lnTo>
                    <a:pt x="203200" y="921377"/>
                  </a:lnTo>
                  <a:lnTo>
                    <a:pt x="0" y="460688"/>
                  </a:lnTo>
                  <a:lnTo>
                    <a:pt x="203200" y="0"/>
                  </a:lnTo>
                  <a:lnTo>
                    <a:pt x="4952996" y="0"/>
                  </a:lnTo>
                  <a:lnTo>
                    <a:pt x="5156196" y="460688"/>
                  </a:lnTo>
                  <a:close/>
                </a:path>
              </a:pathLst>
            </a:custGeom>
            <a:gradFill rotWithShape="1">
              <a:gsLst>
                <a:gs pos="0">
                  <a:srgbClr val="1A2047">
                    <a:alpha val="100000"/>
                  </a:srgbClr>
                </a:gs>
                <a:gs pos="100000">
                  <a:srgbClr val="29399D">
                    <a:alpha val="100000"/>
                  </a:srgbClr>
                </a:gs>
              </a:gsLst>
              <a:lin ang="0"/>
            </a:gradFill>
          </p:spPr>
        </p:sp>
        <p:sp>
          <p:nvSpPr>
            <p:cNvPr id="14" name="TextBox 14"/>
            <p:cNvSpPr txBox="1"/>
            <p:nvPr/>
          </p:nvSpPr>
          <p:spPr>
            <a:xfrm>
              <a:off x="114300" y="-57150"/>
              <a:ext cx="4927596" cy="978527"/>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14849936" y="6741917"/>
            <a:ext cx="970722" cy="7449937"/>
            <a:chOff x="0" y="0"/>
            <a:chExt cx="302828" cy="2324091"/>
          </a:xfrm>
        </p:grpSpPr>
        <p:sp>
          <p:nvSpPr>
            <p:cNvPr id="16" name="Freeform 16"/>
            <p:cNvSpPr/>
            <p:nvPr/>
          </p:nvSpPr>
          <p:spPr>
            <a:xfrm>
              <a:off x="0" y="0"/>
              <a:ext cx="302828" cy="2324091"/>
            </a:xfrm>
            <a:custGeom>
              <a:avLst/>
              <a:gdLst/>
              <a:ahLst/>
              <a:cxnLst/>
              <a:rect l="l" t="t" r="r" b="b"/>
              <a:pathLst>
                <a:path w="302828" h="2324091">
                  <a:moveTo>
                    <a:pt x="0" y="0"/>
                  </a:moveTo>
                  <a:lnTo>
                    <a:pt x="302828" y="0"/>
                  </a:lnTo>
                  <a:lnTo>
                    <a:pt x="302828" y="2324091"/>
                  </a:lnTo>
                  <a:lnTo>
                    <a:pt x="0" y="2324091"/>
                  </a:lnTo>
                  <a:close/>
                </a:path>
              </a:pathLst>
            </a:custGeom>
            <a:gradFill rotWithShape="1">
              <a:gsLst>
                <a:gs pos="0">
                  <a:srgbClr val="269ED6">
                    <a:alpha val="100000"/>
                  </a:srgbClr>
                </a:gs>
                <a:gs pos="100000">
                  <a:srgbClr val="27AAE1">
                    <a:alpha val="0"/>
                  </a:srgbClr>
                </a:gs>
              </a:gsLst>
              <a:lin ang="5400000"/>
            </a:gradFill>
          </p:spPr>
        </p:sp>
        <p:sp>
          <p:nvSpPr>
            <p:cNvPr id="17" name="TextBox 17"/>
            <p:cNvSpPr txBox="1"/>
            <p:nvPr/>
          </p:nvSpPr>
          <p:spPr>
            <a:xfrm>
              <a:off x="0" y="-28575"/>
              <a:ext cx="302828" cy="2352666"/>
            </a:xfrm>
            <a:prstGeom prst="rect">
              <a:avLst/>
            </a:prstGeom>
          </p:spPr>
          <p:txBody>
            <a:bodyPr lIns="49237" tIns="49237" rIns="49237" bIns="49237" rtlCol="0" anchor="ctr"/>
            <a:lstStyle/>
            <a:p>
              <a:pPr algn="ctr">
                <a:lnSpc>
                  <a:spcPts val="1492"/>
                </a:lnSpc>
                <a:spcBef>
                  <a:spcPct val="0"/>
                </a:spcBef>
              </a:pPr>
              <a:endParaRPr/>
            </a:p>
          </p:txBody>
        </p:sp>
      </p:grpSp>
      <p:sp>
        <p:nvSpPr>
          <p:cNvPr id="18" name="TextBox 18"/>
          <p:cNvSpPr txBox="1"/>
          <p:nvPr/>
        </p:nvSpPr>
        <p:spPr>
          <a:xfrm>
            <a:off x="8989837" y="1617271"/>
            <a:ext cx="8734011" cy="2669269"/>
          </a:xfrm>
          <a:prstGeom prst="rect">
            <a:avLst/>
          </a:prstGeom>
        </p:spPr>
        <p:txBody>
          <a:bodyPr lIns="0" tIns="0" rIns="0" bIns="0" rtlCol="0" anchor="t">
            <a:spAutoFit/>
          </a:bodyPr>
          <a:lstStyle/>
          <a:p>
            <a:pPr algn="r">
              <a:lnSpc>
                <a:spcPts val="10023"/>
              </a:lnSpc>
            </a:pPr>
            <a:r>
              <a:rPr lang="en-US" sz="9368">
                <a:solidFill>
                  <a:srgbClr val="267FBC"/>
                </a:solidFill>
                <a:latin typeface="Poppins Ultra-Bold"/>
              </a:rPr>
              <a:t>Analisis </a:t>
            </a:r>
          </a:p>
          <a:p>
            <a:pPr algn="r">
              <a:lnSpc>
                <a:spcPts val="10023"/>
              </a:lnSpc>
            </a:pPr>
            <a:r>
              <a:rPr lang="en-US" sz="9368">
                <a:solidFill>
                  <a:srgbClr val="267FBC"/>
                </a:solidFill>
                <a:latin typeface="Poppins Ultra-Bold"/>
              </a:rPr>
              <a:t>Data</a:t>
            </a:r>
          </a:p>
        </p:txBody>
      </p:sp>
      <p:sp>
        <p:nvSpPr>
          <p:cNvPr id="19" name="TextBox 19"/>
          <p:cNvSpPr txBox="1"/>
          <p:nvPr/>
        </p:nvSpPr>
        <p:spPr>
          <a:xfrm>
            <a:off x="9321902" y="4115090"/>
            <a:ext cx="8401946" cy="4138743"/>
          </a:xfrm>
          <a:prstGeom prst="rect">
            <a:avLst/>
          </a:prstGeom>
        </p:spPr>
        <p:txBody>
          <a:bodyPr lIns="0" tIns="0" rIns="0" bIns="0" rtlCol="0" anchor="t">
            <a:spAutoFit/>
          </a:bodyPr>
          <a:lstStyle/>
          <a:p>
            <a:pPr algn="r">
              <a:lnSpc>
                <a:spcPts val="8130"/>
              </a:lnSpc>
              <a:spcBef>
                <a:spcPct val="0"/>
              </a:spcBef>
            </a:pPr>
            <a:r>
              <a:rPr lang="en-US" sz="5807">
                <a:solidFill>
                  <a:srgbClr val="24307F"/>
                </a:solidFill>
                <a:latin typeface="Poppins"/>
              </a:rPr>
              <a:t>Pola Perjalanan Taxi  Mencerminkan Tren Permintaan Penumpang</a:t>
            </a:r>
          </a:p>
        </p:txBody>
      </p:sp>
      <p:sp>
        <p:nvSpPr>
          <p:cNvPr id="20" name="TextBox 20"/>
          <p:cNvSpPr txBox="1"/>
          <p:nvPr/>
        </p:nvSpPr>
        <p:spPr>
          <a:xfrm>
            <a:off x="378547" y="4267000"/>
            <a:ext cx="7254034" cy="10052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Tren Permintaan Harian Jumlah Penumpang</a:t>
            </a:r>
          </a:p>
        </p:txBody>
      </p:sp>
      <p:sp>
        <p:nvSpPr>
          <p:cNvPr id="21" name="TextBox 21"/>
          <p:cNvSpPr txBox="1"/>
          <p:nvPr/>
        </p:nvSpPr>
        <p:spPr>
          <a:xfrm>
            <a:off x="426853" y="6200236"/>
            <a:ext cx="7157420" cy="10052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Tren Harian Jumlah Penumpang Pada Weekdays dan Weekend</a:t>
            </a:r>
          </a:p>
        </p:txBody>
      </p:sp>
      <p:sp>
        <p:nvSpPr>
          <p:cNvPr id="22" name="TextBox 22"/>
          <p:cNvSpPr txBox="1"/>
          <p:nvPr/>
        </p:nvSpPr>
        <p:spPr>
          <a:xfrm>
            <a:off x="574624" y="8714241"/>
            <a:ext cx="7467786" cy="5099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Tren Mingguan Jumlah Penumpang </a:t>
            </a:r>
          </a:p>
        </p:txBody>
      </p:sp>
      <p:sp>
        <p:nvSpPr>
          <p:cNvPr id="23" name="TextBox 23"/>
          <p:cNvSpPr txBox="1"/>
          <p:nvPr/>
        </p:nvSpPr>
        <p:spPr>
          <a:xfrm>
            <a:off x="426853" y="2145296"/>
            <a:ext cx="7467786" cy="10052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Pola Perjalanan Taxi Berdasarkan Jumlah Penumpang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40381">
            <a:off x="-2836856" y="-2618004"/>
            <a:ext cx="4093319" cy="7222678"/>
            <a:chOff x="0" y="0"/>
            <a:chExt cx="1276957" cy="2253195"/>
          </a:xfrm>
        </p:grpSpPr>
        <p:sp>
          <p:nvSpPr>
            <p:cNvPr id="3" name="Freeform 3"/>
            <p:cNvSpPr/>
            <p:nvPr/>
          </p:nvSpPr>
          <p:spPr>
            <a:xfrm>
              <a:off x="0" y="0"/>
              <a:ext cx="1276957" cy="2253195"/>
            </a:xfrm>
            <a:custGeom>
              <a:avLst/>
              <a:gdLst/>
              <a:ahLst/>
              <a:cxnLst/>
              <a:rect l="l" t="t" r="r" b="b"/>
              <a:pathLst>
                <a:path w="1276957" h="2253195">
                  <a:moveTo>
                    <a:pt x="0" y="0"/>
                  </a:moveTo>
                  <a:lnTo>
                    <a:pt x="1276957" y="0"/>
                  </a:lnTo>
                  <a:lnTo>
                    <a:pt x="1276957" y="2253195"/>
                  </a:lnTo>
                  <a:lnTo>
                    <a:pt x="0" y="2253195"/>
                  </a:lnTo>
                  <a:close/>
                </a:path>
              </a:pathLst>
            </a:custGeom>
            <a:gradFill rotWithShape="1">
              <a:gsLst>
                <a:gs pos="0">
                  <a:srgbClr val="1A2047">
                    <a:alpha val="100000"/>
                  </a:srgbClr>
                </a:gs>
                <a:gs pos="100000">
                  <a:srgbClr val="29399D">
                    <a:alpha val="100000"/>
                  </a:srgbClr>
                </a:gs>
              </a:gsLst>
              <a:lin ang="0"/>
            </a:gradFill>
          </p:spPr>
        </p:sp>
        <p:sp>
          <p:nvSpPr>
            <p:cNvPr id="4" name="TextBox 4"/>
            <p:cNvSpPr txBox="1"/>
            <p:nvPr/>
          </p:nvSpPr>
          <p:spPr>
            <a:xfrm>
              <a:off x="0" y="-28575"/>
              <a:ext cx="1276957" cy="2281770"/>
            </a:xfrm>
            <a:prstGeom prst="rect">
              <a:avLst/>
            </a:prstGeom>
          </p:spPr>
          <p:txBody>
            <a:bodyPr lIns="49237" tIns="49237" rIns="49237" bIns="49237" rtlCol="0" anchor="ctr"/>
            <a:lstStyle/>
            <a:p>
              <a:pPr algn="ctr">
                <a:lnSpc>
                  <a:spcPts val="1492"/>
                </a:lnSpc>
                <a:spcBef>
                  <a:spcPct val="0"/>
                </a:spcBef>
              </a:pPr>
              <a:endParaRPr/>
            </a:p>
          </p:txBody>
        </p:sp>
      </p:grpSp>
      <p:sp>
        <p:nvSpPr>
          <p:cNvPr id="5" name="Freeform 5"/>
          <p:cNvSpPr/>
          <p:nvPr/>
        </p:nvSpPr>
        <p:spPr>
          <a:xfrm>
            <a:off x="228483" y="1650691"/>
            <a:ext cx="10585154" cy="6902073"/>
          </a:xfrm>
          <a:custGeom>
            <a:avLst/>
            <a:gdLst/>
            <a:ahLst/>
            <a:cxnLst/>
            <a:rect l="l" t="t" r="r" b="b"/>
            <a:pathLst>
              <a:path w="10585154" h="6902073">
                <a:moveTo>
                  <a:pt x="0" y="0"/>
                </a:moveTo>
                <a:lnTo>
                  <a:pt x="10585154" y="0"/>
                </a:lnTo>
                <a:lnTo>
                  <a:pt x="10585154" y="6902073"/>
                </a:lnTo>
                <a:lnTo>
                  <a:pt x="0" y="6902073"/>
                </a:lnTo>
                <a:lnTo>
                  <a:pt x="0" y="0"/>
                </a:lnTo>
                <a:close/>
              </a:path>
            </a:pathLst>
          </a:custGeom>
          <a:blipFill>
            <a:blip r:embed="rId2"/>
            <a:stretch>
              <a:fillRect/>
            </a:stretch>
          </a:blipFill>
          <a:ln w="38100" cap="sq">
            <a:solidFill>
              <a:srgbClr val="000000"/>
            </a:solidFill>
            <a:prstDash val="solid"/>
            <a:miter/>
          </a:ln>
        </p:spPr>
      </p:sp>
      <p:grpSp>
        <p:nvGrpSpPr>
          <p:cNvPr id="6" name="Group 6"/>
          <p:cNvGrpSpPr/>
          <p:nvPr/>
        </p:nvGrpSpPr>
        <p:grpSpPr>
          <a:xfrm rot="1856417">
            <a:off x="1528794" y="-1295087"/>
            <a:ext cx="970722" cy="4024260"/>
            <a:chOff x="0" y="0"/>
            <a:chExt cx="302828" cy="1255413"/>
          </a:xfrm>
        </p:grpSpPr>
        <p:sp>
          <p:nvSpPr>
            <p:cNvPr id="7" name="Freeform 7"/>
            <p:cNvSpPr/>
            <p:nvPr/>
          </p:nvSpPr>
          <p:spPr>
            <a:xfrm>
              <a:off x="0" y="0"/>
              <a:ext cx="302828" cy="1255413"/>
            </a:xfrm>
            <a:custGeom>
              <a:avLst/>
              <a:gdLst/>
              <a:ahLst/>
              <a:cxnLst/>
              <a:rect l="l" t="t" r="r" b="b"/>
              <a:pathLst>
                <a:path w="302828" h="1255413">
                  <a:moveTo>
                    <a:pt x="0" y="0"/>
                  </a:moveTo>
                  <a:lnTo>
                    <a:pt x="302828" y="0"/>
                  </a:lnTo>
                  <a:lnTo>
                    <a:pt x="302828" y="1255413"/>
                  </a:lnTo>
                  <a:lnTo>
                    <a:pt x="0" y="1255413"/>
                  </a:lnTo>
                  <a:close/>
                </a:path>
              </a:pathLst>
            </a:custGeom>
            <a:gradFill rotWithShape="1">
              <a:gsLst>
                <a:gs pos="0">
                  <a:srgbClr val="269ED6">
                    <a:alpha val="100000"/>
                  </a:srgbClr>
                </a:gs>
                <a:gs pos="100000">
                  <a:srgbClr val="27AAE1">
                    <a:alpha val="0"/>
                  </a:srgbClr>
                </a:gs>
              </a:gsLst>
              <a:lin ang="5400000"/>
            </a:gradFill>
          </p:spPr>
        </p:sp>
        <p:sp>
          <p:nvSpPr>
            <p:cNvPr id="8" name="TextBox 8"/>
            <p:cNvSpPr txBox="1"/>
            <p:nvPr/>
          </p:nvSpPr>
          <p:spPr>
            <a:xfrm>
              <a:off x="0" y="-28575"/>
              <a:ext cx="302828" cy="1283988"/>
            </a:xfrm>
            <a:prstGeom prst="rect">
              <a:avLst/>
            </a:prstGeom>
          </p:spPr>
          <p:txBody>
            <a:bodyPr lIns="49237" tIns="49237" rIns="49237" bIns="49237" rtlCol="0" anchor="ctr"/>
            <a:lstStyle/>
            <a:p>
              <a:pPr algn="ctr">
                <a:lnSpc>
                  <a:spcPts val="1492"/>
                </a:lnSpc>
                <a:spcBef>
                  <a:spcPct val="0"/>
                </a:spcBef>
              </a:pPr>
              <a:endParaRPr/>
            </a:p>
          </p:txBody>
        </p:sp>
      </p:grpSp>
      <p:grpSp>
        <p:nvGrpSpPr>
          <p:cNvPr id="9" name="Group 9"/>
          <p:cNvGrpSpPr/>
          <p:nvPr/>
        </p:nvGrpSpPr>
        <p:grpSpPr>
          <a:xfrm>
            <a:off x="11160751" y="1688955"/>
            <a:ext cx="7605380" cy="8598045"/>
            <a:chOff x="0" y="0"/>
            <a:chExt cx="2024203" cy="2288404"/>
          </a:xfrm>
        </p:grpSpPr>
        <p:sp>
          <p:nvSpPr>
            <p:cNvPr id="10" name="Freeform 10"/>
            <p:cNvSpPr/>
            <p:nvPr/>
          </p:nvSpPr>
          <p:spPr>
            <a:xfrm>
              <a:off x="0" y="0"/>
              <a:ext cx="2024203" cy="2288405"/>
            </a:xfrm>
            <a:custGeom>
              <a:avLst/>
              <a:gdLst/>
              <a:ahLst/>
              <a:cxnLst/>
              <a:rect l="l" t="t" r="r" b="b"/>
              <a:pathLst>
                <a:path w="2024203" h="2288405">
                  <a:moveTo>
                    <a:pt x="0" y="0"/>
                  </a:moveTo>
                  <a:lnTo>
                    <a:pt x="2024203" y="0"/>
                  </a:lnTo>
                  <a:lnTo>
                    <a:pt x="2024203" y="2288405"/>
                  </a:lnTo>
                  <a:lnTo>
                    <a:pt x="0" y="2288405"/>
                  </a:lnTo>
                  <a:close/>
                </a:path>
              </a:pathLst>
            </a:custGeom>
            <a:gradFill rotWithShape="1">
              <a:gsLst>
                <a:gs pos="0">
                  <a:srgbClr val="1A2047">
                    <a:alpha val="100000"/>
                  </a:srgbClr>
                </a:gs>
                <a:gs pos="100000">
                  <a:srgbClr val="29399D">
                    <a:alpha val="100000"/>
                  </a:srgbClr>
                </a:gs>
              </a:gsLst>
              <a:lin ang="0"/>
            </a:gradFill>
          </p:spPr>
        </p:sp>
        <p:sp>
          <p:nvSpPr>
            <p:cNvPr id="11" name="TextBox 11"/>
            <p:cNvSpPr txBox="1"/>
            <p:nvPr/>
          </p:nvSpPr>
          <p:spPr>
            <a:xfrm>
              <a:off x="0" y="-57150"/>
              <a:ext cx="2024203" cy="234555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464977" y="180196"/>
            <a:ext cx="14634776" cy="1289684"/>
          </a:xfrm>
          <a:prstGeom prst="rect">
            <a:avLst/>
          </a:prstGeom>
        </p:spPr>
        <p:txBody>
          <a:bodyPr lIns="0" tIns="0" rIns="0" bIns="0" rtlCol="0" anchor="t">
            <a:spAutoFit/>
          </a:bodyPr>
          <a:lstStyle/>
          <a:p>
            <a:pPr algn="r">
              <a:lnSpc>
                <a:spcPts val="5040"/>
              </a:lnSpc>
            </a:pPr>
            <a:r>
              <a:rPr lang="en-US" sz="3600">
                <a:solidFill>
                  <a:srgbClr val="24307F"/>
                </a:solidFill>
                <a:latin typeface="Poppins Ultra-Bold"/>
              </a:rPr>
              <a:t>Pola Perjalanan Taxi </a:t>
            </a:r>
          </a:p>
          <a:p>
            <a:pPr algn="r">
              <a:lnSpc>
                <a:spcPts val="5040"/>
              </a:lnSpc>
              <a:spcBef>
                <a:spcPct val="0"/>
              </a:spcBef>
            </a:pPr>
            <a:r>
              <a:rPr lang="en-US" sz="3600">
                <a:solidFill>
                  <a:srgbClr val="24307F"/>
                </a:solidFill>
                <a:latin typeface="Poppins Ultra-Bold"/>
              </a:rPr>
              <a:t>Berdasarkan Jumlah Penumpang</a:t>
            </a:r>
          </a:p>
        </p:txBody>
      </p:sp>
      <p:sp>
        <p:nvSpPr>
          <p:cNvPr id="13" name="TextBox 13"/>
          <p:cNvSpPr txBox="1"/>
          <p:nvPr/>
        </p:nvSpPr>
        <p:spPr>
          <a:xfrm>
            <a:off x="11401283" y="2066075"/>
            <a:ext cx="6529025" cy="8009890"/>
          </a:xfrm>
          <a:prstGeom prst="rect">
            <a:avLst/>
          </a:prstGeom>
        </p:spPr>
        <p:txBody>
          <a:bodyPr lIns="0" tIns="0" rIns="0" bIns="0" rtlCol="0" anchor="t">
            <a:spAutoFit/>
          </a:bodyPr>
          <a:lstStyle/>
          <a:p>
            <a:pPr algn="just">
              <a:lnSpc>
                <a:spcPts val="2659"/>
              </a:lnSpc>
            </a:pPr>
            <a:r>
              <a:rPr lang="en-US" sz="1899">
                <a:solidFill>
                  <a:srgbClr val="FFFFFF"/>
                </a:solidFill>
                <a:latin typeface="Poppins"/>
              </a:rPr>
              <a:t>1. Puncak Aktivitas, dan Jam Sibuk</a:t>
            </a:r>
          </a:p>
          <a:p>
            <a:pPr marL="410208" lvl="1" indent="-205104" algn="just">
              <a:lnSpc>
                <a:spcPts val="2659"/>
              </a:lnSpc>
              <a:buFont typeface="Arial"/>
              <a:buChar char="•"/>
            </a:pPr>
            <a:r>
              <a:rPr lang="en-US" sz="1899">
                <a:solidFill>
                  <a:srgbClr val="FFFFFF"/>
                </a:solidFill>
                <a:latin typeface="Poppins"/>
              </a:rPr>
              <a:t>Berdasarkan visualisasi dapat dilihat bahwa pada rentang pukul (07.00 - 20.00) jumlah penumpang cenderung terlihat lebih aktif, dan puncaknya adalah pada rentang pukul (15.00-18.00)</a:t>
            </a:r>
          </a:p>
          <a:p>
            <a:pPr algn="just">
              <a:lnSpc>
                <a:spcPts val="2659"/>
              </a:lnSpc>
            </a:pPr>
            <a:endParaRPr lang="en-US" sz="1899">
              <a:solidFill>
                <a:srgbClr val="FFFFFF"/>
              </a:solidFill>
              <a:latin typeface="Poppins"/>
            </a:endParaRPr>
          </a:p>
          <a:p>
            <a:pPr algn="just">
              <a:lnSpc>
                <a:spcPts val="2659"/>
              </a:lnSpc>
            </a:pPr>
            <a:r>
              <a:rPr lang="en-US" sz="1899">
                <a:solidFill>
                  <a:srgbClr val="FFFFFF"/>
                </a:solidFill>
                <a:latin typeface="Poppins"/>
              </a:rPr>
              <a:t>2. Pola Berdasarkan Hari dalam Seminggu</a:t>
            </a:r>
          </a:p>
          <a:p>
            <a:pPr marL="410208" lvl="1" indent="-205104" algn="just">
              <a:lnSpc>
                <a:spcPts val="2659"/>
              </a:lnSpc>
              <a:buFont typeface="Arial"/>
              <a:buChar char="•"/>
            </a:pPr>
            <a:r>
              <a:rPr lang="en-US" sz="1899">
                <a:solidFill>
                  <a:srgbClr val="FFFFFF"/>
                </a:solidFill>
                <a:latin typeface="Poppins"/>
              </a:rPr>
              <a:t>Berdasarkan visualisasi jumlah penumpang pada akhir pekan (Sabtu dan Minggu) terlihat lebih lengah dibanding pada hari lainnya (hari kerja)</a:t>
            </a:r>
          </a:p>
          <a:p>
            <a:pPr algn="just">
              <a:lnSpc>
                <a:spcPts val="2659"/>
              </a:lnSpc>
            </a:pPr>
            <a:endParaRPr lang="en-US" sz="1899">
              <a:solidFill>
                <a:srgbClr val="FFFFFF"/>
              </a:solidFill>
              <a:latin typeface="Poppins"/>
            </a:endParaRPr>
          </a:p>
          <a:p>
            <a:pPr algn="just">
              <a:lnSpc>
                <a:spcPts val="2659"/>
              </a:lnSpc>
            </a:pPr>
            <a:r>
              <a:rPr lang="en-US" sz="1899">
                <a:solidFill>
                  <a:srgbClr val="FFFFFF"/>
                </a:solidFill>
                <a:latin typeface="Poppins"/>
              </a:rPr>
              <a:t>3. Perubahan Jumlah Penumpang Berdasarkan Hari:</a:t>
            </a:r>
          </a:p>
          <a:p>
            <a:pPr marL="410208" lvl="1" indent="-205104" algn="just">
              <a:lnSpc>
                <a:spcPts val="2659"/>
              </a:lnSpc>
              <a:buFont typeface="Arial"/>
              <a:buChar char="•"/>
            </a:pPr>
            <a:r>
              <a:rPr lang="en-US" sz="1899">
                <a:solidFill>
                  <a:srgbClr val="FFFFFF"/>
                </a:solidFill>
                <a:latin typeface="Poppins"/>
              </a:rPr>
              <a:t>Perubahan signifikan terlihat pada pukul (07.00 - 09.00) pada akhir pekan (Sabtu dan Minggu) dibanding pada hari kerja.</a:t>
            </a:r>
          </a:p>
          <a:p>
            <a:pPr marL="410208" lvl="1" indent="-205104" algn="just">
              <a:lnSpc>
                <a:spcPts val="2659"/>
              </a:lnSpc>
              <a:buFont typeface="Arial"/>
              <a:buChar char="•"/>
            </a:pPr>
            <a:r>
              <a:rPr lang="en-US" sz="1899">
                <a:solidFill>
                  <a:srgbClr val="FFFFFF"/>
                </a:solidFill>
                <a:latin typeface="Poppins"/>
              </a:rPr>
              <a:t>Pada weekdays (diluar sabtu minggu) terdapat perubahan signifikan pada pukul (21.00 - 06.00). Pada rentang waktu tersebut, jumlah penumpang terlihat lebih sedikit dibanding waktu lainnya.</a:t>
            </a:r>
          </a:p>
          <a:p>
            <a:pPr marL="410208" lvl="1" indent="-205104" algn="just">
              <a:lnSpc>
                <a:spcPts val="2659"/>
              </a:lnSpc>
              <a:buFont typeface="Arial"/>
              <a:buChar char="•"/>
            </a:pPr>
            <a:r>
              <a:rPr lang="en-US" sz="1899">
                <a:solidFill>
                  <a:srgbClr val="FFFFFF"/>
                </a:solidFill>
                <a:latin typeface="Poppins"/>
              </a:rPr>
              <a:t>Pada hari sabtu menjelang minggu antara pukul (21.00 di hari sabtu - 05.00 di hari minggu) terlihat jumlah penumpang lebih banyak/aktif dibanding hari lainnya.</a:t>
            </a:r>
          </a:p>
          <a:p>
            <a:pPr algn="just">
              <a:lnSpc>
                <a:spcPts val="2659"/>
              </a:lnSpc>
              <a:spcBef>
                <a:spcPct val="0"/>
              </a:spcBef>
            </a:pPr>
            <a:endParaRPr lang="en-US" sz="1899">
              <a:solidFill>
                <a:srgbClr val="FFFFFF"/>
              </a:solidFill>
              <a:latin typeface="Poppins"/>
            </a:endParaRPr>
          </a:p>
        </p:txBody>
      </p:sp>
      <p:sp>
        <p:nvSpPr>
          <p:cNvPr id="14" name="TextBox 14"/>
          <p:cNvSpPr txBox="1"/>
          <p:nvPr/>
        </p:nvSpPr>
        <p:spPr>
          <a:xfrm>
            <a:off x="358850" y="8733575"/>
            <a:ext cx="10324419" cy="1342390"/>
          </a:xfrm>
          <a:prstGeom prst="rect">
            <a:avLst/>
          </a:prstGeom>
        </p:spPr>
        <p:txBody>
          <a:bodyPr lIns="0" tIns="0" rIns="0" bIns="0" rtlCol="0" anchor="t">
            <a:spAutoFit/>
          </a:bodyPr>
          <a:lstStyle/>
          <a:p>
            <a:pPr marL="410209" lvl="1" indent="-205105">
              <a:lnSpc>
                <a:spcPts val="2659"/>
              </a:lnSpc>
              <a:buFont typeface="Arial"/>
              <a:buChar char="•"/>
            </a:pPr>
            <a:r>
              <a:rPr lang="en-US" sz="1899">
                <a:solidFill>
                  <a:srgbClr val="000000"/>
                </a:solidFill>
                <a:latin typeface="Poppins Bold"/>
              </a:rPr>
              <a:t>Visualisasi ini menggambarkan pola distribusi jumlah total penumpang taksi berdasarkan jam dalam sehari dan hari dalam seminggu.</a:t>
            </a:r>
          </a:p>
          <a:p>
            <a:pPr marL="410209" lvl="1" indent="-205105">
              <a:lnSpc>
                <a:spcPts val="2659"/>
              </a:lnSpc>
              <a:buFont typeface="Arial"/>
              <a:buChar char="•"/>
            </a:pPr>
            <a:r>
              <a:rPr lang="en-US" sz="1899">
                <a:solidFill>
                  <a:srgbClr val="000000"/>
                </a:solidFill>
                <a:latin typeface="Poppins Bold"/>
              </a:rPr>
              <a:t>Warna yang lebih gelap menunjukkan jumlah penumpang yang lebih tinggi pada waktu tertentu.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40381">
            <a:off x="-2836856" y="-2618004"/>
            <a:ext cx="4093319" cy="7222678"/>
            <a:chOff x="0" y="0"/>
            <a:chExt cx="1276957" cy="2253195"/>
          </a:xfrm>
        </p:grpSpPr>
        <p:sp>
          <p:nvSpPr>
            <p:cNvPr id="3" name="Freeform 3"/>
            <p:cNvSpPr/>
            <p:nvPr/>
          </p:nvSpPr>
          <p:spPr>
            <a:xfrm>
              <a:off x="0" y="0"/>
              <a:ext cx="1276957" cy="2253195"/>
            </a:xfrm>
            <a:custGeom>
              <a:avLst/>
              <a:gdLst/>
              <a:ahLst/>
              <a:cxnLst/>
              <a:rect l="l" t="t" r="r" b="b"/>
              <a:pathLst>
                <a:path w="1276957" h="2253195">
                  <a:moveTo>
                    <a:pt x="0" y="0"/>
                  </a:moveTo>
                  <a:lnTo>
                    <a:pt x="1276957" y="0"/>
                  </a:lnTo>
                  <a:lnTo>
                    <a:pt x="1276957" y="2253195"/>
                  </a:lnTo>
                  <a:lnTo>
                    <a:pt x="0" y="2253195"/>
                  </a:lnTo>
                  <a:close/>
                </a:path>
              </a:pathLst>
            </a:custGeom>
            <a:gradFill rotWithShape="1">
              <a:gsLst>
                <a:gs pos="0">
                  <a:srgbClr val="1A2047">
                    <a:alpha val="100000"/>
                  </a:srgbClr>
                </a:gs>
                <a:gs pos="100000">
                  <a:srgbClr val="29399D">
                    <a:alpha val="100000"/>
                  </a:srgbClr>
                </a:gs>
              </a:gsLst>
              <a:lin ang="0"/>
            </a:gradFill>
          </p:spPr>
        </p:sp>
        <p:sp>
          <p:nvSpPr>
            <p:cNvPr id="4" name="TextBox 4"/>
            <p:cNvSpPr txBox="1"/>
            <p:nvPr/>
          </p:nvSpPr>
          <p:spPr>
            <a:xfrm>
              <a:off x="0" y="-28575"/>
              <a:ext cx="1276957" cy="2281770"/>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a:off x="0" y="1480657"/>
            <a:ext cx="6630830" cy="9063223"/>
            <a:chOff x="0" y="0"/>
            <a:chExt cx="1764822" cy="2412213"/>
          </a:xfrm>
        </p:grpSpPr>
        <p:sp>
          <p:nvSpPr>
            <p:cNvPr id="6" name="Freeform 6"/>
            <p:cNvSpPr/>
            <p:nvPr/>
          </p:nvSpPr>
          <p:spPr>
            <a:xfrm>
              <a:off x="0" y="0"/>
              <a:ext cx="1764822" cy="2412213"/>
            </a:xfrm>
            <a:custGeom>
              <a:avLst/>
              <a:gdLst/>
              <a:ahLst/>
              <a:cxnLst/>
              <a:rect l="l" t="t" r="r" b="b"/>
              <a:pathLst>
                <a:path w="1764822" h="2412213">
                  <a:moveTo>
                    <a:pt x="0" y="0"/>
                  </a:moveTo>
                  <a:lnTo>
                    <a:pt x="1764822" y="0"/>
                  </a:lnTo>
                  <a:lnTo>
                    <a:pt x="1764822" y="2412213"/>
                  </a:lnTo>
                  <a:lnTo>
                    <a:pt x="0" y="2412213"/>
                  </a:lnTo>
                  <a:close/>
                </a:path>
              </a:pathLst>
            </a:custGeom>
            <a:gradFill rotWithShape="1">
              <a:gsLst>
                <a:gs pos="0">
                  <a:srgbClr val="1A2047">
                    <a:alpha val="100000"/>
                  </a:srgbClr>
                </a:gs>
                <a:gs pos="100000">
                  <a:srgbClr val="29399D">
                    <a:alpha val="100000"/>
                  </a:srgbClr>
                </a:gs>
              </a:gsLst>
              <a:lin ang="0"/>
            </a:gradFill>
          </p:spPr>
        </p:sp>
        <p:sp>
          <p:nvSpPr>
            <p:cNvPr id="7" name="TextBox 7"/>
            <p:cNvSpPr txBox="1"/>
            <p:nvPr/>
          </p:nvSpPr>
          <p:spPr>
            <a:xfrm>
              <a:off x="0" y="-57150"/>
              <a:ext cx="1764822" cy="246936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856417">
            <a:off x="1528794" y="-1295087"/>
            <a:ext cx="970722" cy="4024260"/>
            <a:chOff x="0" y="0"/>
            <a:chExt cx="302828" cy="1255413"/>
          </a:xfrm>
        </p:grpSpPr>
        <p:sp>
          <p:nvSpPr>
            <p:cNvPr id="9" name="Freeform 9"/>
            <p:cNvSpPr/>
            <p:nvPr/>
          </p:nvSpPr>
          <p:spPr>
            <a:xfrm>
              <a:off x="0" y="0"/>
              <a:ext cx="302828" cy="1255413"/>
            </a:xfrm>
            <a:custGeom>
              <a:avLst/>
              <a:gdLst/>
              <a:ahLst/>
              <a:cxnLst/>
              <a:rect l="l" t="t" r="r" b="b"/>
              <a:pathLst>
                <a:path w="302828" h="1255413">
                  <a:moveTo>
                    <a:pt x="0" y="0"/>
                  </a:moveTo>
                  <a:lnTo>
                    <a:pt x="302828" y="0"/>
                  </a:lnTo>
                  <a:lnTo>
                    <a:pt x="302828" y="1255413"/>
                  </a:lnTo>
                  <a:lnTo>
                    <a:pt x="0" y="1255413"/>
                  </a:lnTo>
                  <a:close/>
                </a:path>
              </a:pathLst>
            </a:custGeom>
            <a:gradFill rotWithShape="1">
              <a:gsLst>
                <a:gs pos="0">
                  <a:srgbClr val="269ED6">
                    <a:alpha val="100000"/>
                  </a:srgbClr>
                </a:gs>
                <a:gs pos="100000">
                  <a:srgbClr val="27AAE1">
                    <a:alpha val="0"/>
                  </a:srgbClr>
                </a:gs>
              </a:gsLst>
              <a:lin ang="5400000"/>
            </a:gradFill>
          </p:spPr>
        </p:sp>
        <p:sp>
          <p:nvSpPr>
            <p:cNvPr id="10" name="TextBox 10"/>
            <p:cNvSpPr txBox="1"/>
            <p:nvPr/>
          </p:nvSpPr>
          <p:spPr>
            <a:xfrm>
              <a:off x="0" y="-28575"/>
              <a:ext cx="302828" cy="1283988"/>
            </a:xfrm>
            <a:prstGeom prst="rect">
              <a:avLst/>
            </a:prstGeom>
          </p:spPr>
          <p:txBody>
            <a:bodyPr lIns="49237" tIns="49237" rIns="49237" bIns="49237" rtlCol="0" anchor="ctr"/>
            <a:lstStyle/>
            <a:p>
              <a:pPr algn="ctr">
                <a:lnSpc>
                  <a:spcPts val="1492"/>
                </a:lnSpc>
                <a:spcBef>
                  <a:spcPct val="0"/>
                </a:spcBef>
              </a:pPr>
              <a:endParaRPr/>
            </a:p>
          </p:txBody>
        </p:sp>
      </p:grpSp>
      <p:sp>
        <p:nvSpPr>
          <p:cNvPr id="11" name="Freeform 11"/>
          <p:cNvSpPr/>
          <p:nvPr/>
        </p:nvSpPr>
        <p:spPr>
          <a:xfrm>
            <a:off x="6829103" y="2459434"/>
            <a:ext cx="11252046" cy="6766402"/>
          </a:xfrm>
          <a:custGeom>
            <a:avLst/>
            <a:gdLst/>
            <a:ahLst/>
            <a:cxnLst/>
            <a:rect l="l" t="t" r="r" b="b"/>
            <a:pathLst>
              <a:path w="11252046" h="6766402">
                <a:moveTo>
                  <a:pt x="0" y="0"/>
                </a:moveTo>
                <a:lnTo>
                  <a:pt x="11252047" y="0"/>
                </a:lnTo>
                <a:lnTo>
                  <a:pt x="11252047" y="6766402"/>
                </a:lnTo>
                <a:lnTo>
                  <a:pt x="0" y="6766402"/>
                </a:lnTo>
                <a:lnTo>
                  <a:pt x="0" y="0"/>
                </a:lnTo>
                <a:close/>
              </a:path>
            </a:pathLst>
          </a:custGeom>
          <a:blipFill>
            <a:blip r:embed="rId2"/>
            <a:stretch>
              <a:fillRect l="-1603" t="-3733" r="-13632"/>
            </a:stretch>
          </a:blipFill>
          <a:ln w="38100" cap="sq">
            <a:solidFill>
              <a:srgbClr val="000000"/>
            </a:solidFill>
            <a:prstDash val="solid"/>
            <a:miter/>
          </a:ln>
        </p:spPr>
      </p:sp>
      <p:sp>
        <p:nvSpPr>
          <p:cNvPr id="12" name="TextBox 12"/>
          <p:cNvSpPr txBox="1"/>
          <p:nvPr/>
        </p:nvSpPr>
        <p:spPr>
          <a:xfrm>
            <a:off x="3315415" y="783428"/>
            <a:ext cx="14634776" cy="1289684"/>
          </a:xfrm>
          <a:prstGeom prst="rect">
            <a:avLst/>
          </a:prstGeom>
        </p:spPr>
        <p:txBody>
          <a:bodyPr lIns="0" tIns="0" rIns="0" bIns="0" rtlCol="0" anchor="t">
            <a:spAutoFit/>
          </a:bodyPr>
          <a:lstStyle/>
          <a:p>
            <a:pPr algn="r">
              <a:lnSpc>
                <a:spcPts val="5040"/>
              </a:lnSpc>
            </a:pPr>
            <a:r>
              <a:rPr lang="en-US" sz="3600">
                <a:solidFill>
                  <a:srgbClr val="24307F"/>
                </a:solidFill>
                <a:latin typeface="Poppins Ultra-Bold"/>
              </a:rPr>
              <a:t>Tren Permintaan Harian Jumlah Penumpang</a:t>
            </a:r>
          </a:p>
          <a:p>
            <a:pPr algn="r">
              <a:lnSpc>
                <a:spcPts val="5040"/>
              </a:lnSpc>
              <a:spcBef>
                <a:spcPct val="0"/>
              </a:spcBef>
            </a:pPr>
            <a:r>
              <a:rPr lang="en-US" sz="3600">
                <a:solidFill>
                  <a:srgbClr val="24307F"/>
                </a:solidFill>
                <a:latin typeface="Poppins Ultra-Bold"/>
              </a:rPr>
              <a:t>Bulan Januari 2023 </a:t>
            </a:r>
          </a:p>
        </p:txBody>
      </p:sp>
      <p:sp>
        <p:nvSpPr>
          <p:cNvPr id="13" name="TextBox 13"/>
          <p:cNvSpPr txBox="1"/>
          <p:nvPr/>
        </p:nvSpPr>
        <p:spPr>
          <a:xfrm>
            <a:off x="236931" y="1581785"/>
            <a:ext cx="6026748" cy="8464550"/>
          </a:xfrm>
          <a:prstGeom prst="rect">
            <a:avLst/>
          </a:prstGeom>
        </p:spPr>
        <p:txBody>
          <a:bodyPr lIns="0" tIns="0" rIns="0" bIns="0" rtlCol="0" anchor="t">
            <a:spAutoFit/>
          </a:bodyPr>
          <a:lstStyle/>
          <a:p>
            <a:pPr algn="just">
              <a:lnSpc>
                <a:spcPts val="2799"/>
              </a:lnSpc>
            </a:pPr>
            <a:r>
              <a:rPr lang="en-US" sz="1999">
                <a:solidFill>
                  <a:srgbClr val="FFFFFF"/>
                </a:solidFill>
                <a:latin typeface="Poppins"/>
              </a:rPr>
              <a:t>1. Puncak Permintaan Penumpang:</a:t>
            </a:r>
          </a:p>
          <a:p>
            <a:pPr marL="431797" lvl="1" indent="-215899" algn="just">
              <a:lnSpc>
                <a:spcPts val="2799"/>
              </a:lnSpc>
              <a:buFont typeface="Arial"/>
              <a:buChar char="•"/>
            </a:pPr>
            <a:r>
              <a:rPr lang="en-US" sz="1999">
                <a:solidFill>
                  <a:srgbClr val="FFFFFF"/>
                </a:solidFill>
                <a:latin typeface="Poppins"/>
              </a:rPr>
              <a:t>Tren harian menunjukkan bahwa puncak permintaan penumpang tertinggi terjadi pada pukul 17.00-18.00 dengan jumlah penumpang mencapai 5274 penumpang.</a:t>
            </a:r>
          </a:p>
          <a:p>
            <a:pPr algn="just">
              <a:lnSpc>
                <a:spcPts val="2799"/>
              </a:lnSpc>
            </a:pPr>
            <a:endParaRPr lang="en-US" sz="1999">
              <a:solidFill>
                <a:srgbClr val="FFFFFF"/>
              </a:solidFill>
              <a:latin typeface="Poppins"/>
            </a:endParaRPr>
          </a:p>
          <a:p>
            <a:pPr algn="just">
              <a:lnSpc>
                <a:spcPts val="2799"/>
              </a:lnSpc>
            </a:pPr>
            <a:r>
              <a:rPr lang="en-US" sz="1999">
                <a:solidFill>
                  <a:srgbClr val="FFFFFF"/>
                </a:solidFill>
                <a:latin typeface="Poppins"/>
              </a:rPr>
              <a:t>2. Tren Menurun dan Peningkatan Signifikan:</a:t>
            </a:r>
          </a:p>
          <a:p>
            <a:pPr marL="431797" lvl="1" indent="-215899" algn="just">
              <a:lnSpc>
                <a:spcPts val="2799"/>
              </a:lnSpc>
              <a:buFont typeface="Arial"/>
              <a:buChar char="•"/>
            </a:pPr>
            <a:r>
              <a:rPr lang="en-US" sz="1999">
                <a:solidFill>
                  <a:srgbClr val="FFFFFF"/>
                </a:solidFill>
                <a:latin typeface="Poppins"/>
              </a:rPr>
              <a:t>Permintaan penumpang cenderung menurun pada dini hari (pukul 24.00 - 04.00), namun kemudian mengalami peningkatan yang signifikan mulai dari pagi hingga mencapai puncaknya pada sore hari.</a:t>
            </a:r>
          </a:p>
          <a:p>
            <a:pPr algn="just">
              <a:lnSpc>
                <a:spcPts val="2799"/>
              </a:lnSpc>
            </a:pPr>
            <a:endParaRPr lang="en-US" sz="1999">
              <a:solidFill>
                <a:srgbClr val="FFFFFF"/>
              </a:solidFill>
              <a:latin typeface="Poppins"/>
            </a:endParaRPr>
          </a:p>
          <a:p>
            <a:pPr algn="just">
              <a:lnSpc>
                <a:spcPts val="2799"/>
              </a:lnSpc>
            </a:pPr>
            <a:r>
              <a:rPr lang="en-US" sz="1999">
                <a:solidFill>
                  <a:srgbClr val="FFFFFF"/>
                </a:solidFill>
                <a:latin typeface="Poppins"/>
              </a:rPr>
              <a:t>3. Waktu Sibuk Potensial:</a:t>
            </a:r>
          </a:p>
          <a:p>
            <a:pPr marL="431797" lvl="1" indent="-215899" algn="just">
              <a:lnSpc>
                <a:spcPts val="2799"/>
              </a:lnSpc>
              <a:buFont typeface="Arial"/>
              <a:buChar char="•"/>
            </a:pPr>
            <a:r>
              <a:rPr lang="en-US" sz="1999">
                <a:solidFill>
                  <a:srgbClr val="FFFFFF"/>
                </a:solidFill>
                <a:latin typeface="Poppins"/>
              </a:rPr>
              <a:t>Jam-jam tertentu, seperti pukul 07.00 - 08.00, 08.00 - 09.00, 15.00 - 16.00, dan puncak tertinggi pada jam 17.00 - 18.00, menunjukkan peningkatan signifikan dalam jumlah penumpang. Hal ini mengindikasikan potensi waktu-waktu sibuk yang dapat dimanfaatkan oleh pengemudi taksi dan layanan transportasi.</a:t>
            </a:r>
          </a:p>
          <a:p>
            <a:pPr algn="just">
              <a:lnSpc>
                <a:spcPts val="2799"/>
              </a:lnSpc>
              <a:spcBef>
                <a:spcPct val="0"/>
              </a:spcBef>
            </a:pPr>
            <a:endParaRPr lang="en-US" sz="1999">
              <a:solidFill>
                <a:srgbClr val="FFFFFF"/>
              </a:solidFill>
              <a:latin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40381">
            <a:off x="17273297" y="-2897542"/>
            <a:ext cx="4192644" cy="18112455"/>
            <a:chOff x="0" y="0"/>
            <a:chExt cx="1307942" cy="5650383"/>
          </a:xfrm>
        </p:grpSpPr>
        <p:sp>
          <p:nvSpPr>
            <p:cNvPr id="3" name="Freeform 3"/>
            <p:cNvSpPr/>
            <p:nvPr/>
          </p:nvSpPr>
          <p:spPr>
            <a:xfrm>
              <a:off x="0" y="0"/>
              <a:ext cx="1307942" cy="5650383"/>
            </a:xfrm>
            <a:custGeom>
              <a:avLst/>
              <a:gdLst/>
              <a:ahLst/>
              <a:cxnLst/>
              <a:rect l="l" t="t" r="r" b="b"/>
              <a:pathLst>
                <a:path w="1307942" h="5650383">
                  <a:moveTo>
                    <a:pt x="0" y="0"/>
                  </a:moveTo>
                  <a:lnTo>
                    <a:pt x="1307942" y="0"/>
                  </a:lnTo>
                  <a:lnTo>
                    <a:pt x="1307942" y="5650383"/>
                  </a:lnTo>
                  <a:lnTo>
                    <a:pt x="0" y="5650383"/>
                  </a:lnTo>
                  <a:close/>
                </a:path>
              </a:pathLst>
            </a:custGeom>
            <a:gradFill rotWithShape="1">
              <a:gsLst>
                <a:gs pos="0">
                  <a:srgbClr val="27AAE1">
                    <a:alpha val="100000"/>
                  </a:srgbClr>
                </a:gs>
                <a:gs pos="100000">
                  <a:srgbClr val="254287">
                    <a:alpha val="100000"/>
                  </a:srgbClr>
                </a:gs>
              </a:gsLst>
              <a:lin ang="0"/>
            </a:gradFill>
          </p:spPr>
        </p:sp>
        <p:sp>
          <p:nvSpPr>
            <p:cNvPr id="4" name="TextBox 4"/>
            <p:cNvSpPr txBox="1"/>
            <p:nvPr/>
          </p:nvSpPr>
          <p:spPr>
            <a:xfrm>
              <a:off x="0" y="-28575"/>
              <a:ext cx="1307942" cy="5678958"/>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840381">
            <a:off x="16450662" y="259225"/>
            <a:ext cx="826394" cy="11326412"/>
            <a:chOff x="0" y="0"/>
            <a:chExt cx="257803" cy="3533401"/>
          </a:xfrm>
        </p:grpSpPr>
        <p:sp>
          <p:nvSpPr>
            <p:cNvPr id="6" name="Freeform 6"/>
            <p:cNvSpPr/>
            <p:nvPr/>
          </p:nvSpPr>
          <p:spPr>
            <a:xfrm>
              <a:off x="0" y="0"/>
              <a:ext cx="257803" cy="3533401"/>
            </a:xfrm>
            <a:custGeom>
              <a:avLst/>
              <a:gdLst/>
              <a:ahLst/>
              <a:cxnLst/>
              <a:rect l="l" t="t" r="r" b="b"/>
              <a:pathLst>
                <a:path w="257803" h="3533401">
                  <a:moveTo>
                    <a:pt x="0" y="0"/>
                  </a:moveTo>
                  <a:lnTo>
                    <a:pt x="257803" y="0"/>
                  </a:lnTo>
                  <a:lnTo>
                    <a:pt x="257803" y="3533401"/>
                  </a:lnTo>
                  <a:lnTo>
                    <a:pt x="0" y="3533401"/>
                  </a:lnTo>
                  <a:close/>
                </a:path>
              </a:pathLst>
            </a:custGeom>
            <a:gradFill rotWithShape="1">
              <a:gsLst>
                <a:gs pos="0">
                  <a:srgbClr val="269ED6">
                    <a:alpha val="100000"/>
                  </a:srgbClr>
                </a:gs>
                <a:gs pos="100000">
                  <a:srgbClr val="27AAE1">
                    <a:alpha val="0"/>
                  </a:srgbClr>
                </a:gs>
              </a:gsLst>
              <a:lin ang="5400000"/>
            </a:gradFill>
          </p:spPr>
        </p:sp>
        <p:sp>
          <p:nvSpPr>
            <p:cNvPr id="7" name="TextBox 7"/>
            <p:cNvSpPr txBox="1"/>
            <p:nvPr/>
          </p:nvSpPr>
          <p:spPr>
            <a:xfrm>
              <a:off x="0" y="-28575"/>
              <a:ext cx="257803" cy="3561976"/>
            </a:xfrm>
            <a:prstGeom prst="rect">
              <a:avLst/>
            </a:prstGeom>
          </p:spPr>
          <p:txBody>
            <a:bodyPr lIns="49237" tIns="49237" rIns="49237" bIns="49237" rtlCol="0" anchor="ctr"/>
            <a:lstStyle/>
            <a:p>
              <a:pPr algn="ctr">
                <a:lnSpc>
                  <a:spcPts val="1492"/>
                </a:lnSpc>
                <a:spcBef>
                  <a:spcPct val="0"/>
                </a:spcBef>
              </a:pPr>
              <a:endParaRPr/>
            </a:p>
          </p:txBody>
        </p:sp>
      </p:grpSp>
      <p:sp>
        <p:nvSpPr>
          <p:cNvPr id="8" name="AutoShape 8"/>
          <p:cNvSpPr/>
          <p:nvPr/>
        </p:nvSpPr>
        <p:spPr>
          <a:xfrm>
            <a:off x="13802263" y="1057275"/>
            <a:ext cx="9550279" cy="0"/>
          </a:xfrm>
          <a:prstGeom prst="line">
            <a:avLst/>
          </a:prstGeom>
          <a:ln w="57150" cap="flat">
            <a:solidFill>
              <a:srgbClr val="24307F"/>
            </a:solidFill>
            <a:prstDash val="solid"/>
            <a:headEnd type="oval" w="lg" len="lg"/>
            <a:tailEnd type="none" w="sm" len="sm"/>
          </a:ln>
        </p:spPr>
      </p:sp>
      <p:sp>
        <p:nvSpPr>
          <p:cNvPr id="9" name="Freeform 9"/>
          <p:cNvSpPr/>
          <p:nvPr/>
        </p:nvSpPr>
        <p:spPr>
          <a:xfrm>
            <a:off x="6823102" y="2262531"/>
            <a:ext cx="11464898" cy="7499476"/>
          </a:xfrm>
          <a:custGeom>
            <a:avLst/>
            <a:gdLst/>
            <a:ahLst/>
            <a:cxnLst/>
            <a:rect l="l" t="t" r="r" b="b"/>
            <a:pathLst>
              <a:path w="11464898" h="7499476">
                <a:moveTo>
                  <a:pt x="0" y="0"/>
                </a:moveTo>
                <a:lnTo>
                  <a:pt x="11464898" y="0"/>
                </a:lnTo>
                <a:lnTo>
                  <a:pt x="11464898" y="7499476"/>
                </a:lnTo>
                <a:lnTo>
                  <a:pt x="0" y="7499476"/>
                </a:lnTo>
                <a:lnTo>
                  <a:pt x="0" y="0"/>
                </a:lnTo>
                <a:close/>
              </a:path>
            </a:pathLst>
          </a:custGeom>
          <a:blipFill>
            <a:blip r:embed="rId2"/>
            <a:stretch>
              <a:fillRect r="-12387"/>
            </a:stretch>
          </a:blipFill>
          <a:ln w="38100" cap="sq">
            <a:solidFill>
              <a:srgbClr val="000000"/>
            </a:solidFill>
            <a:prstDash val="solid"/>
            <a:miter/>
          </a:ln>
        </p:spPr>
      </p:sp>
      <p:sp>
        <p:nvSpPr>
          <p:cNvPr id="10" name="TextBox 10"/>
          <p:cNvSpPr txBox="1"/>
          <p:nvPr/>
        </p:nvSpPr>
        <p:spPr>
          <a:xfrm>
            <a:off x="377600" y="108926"/>
            <a:ext cx="14247720" cy="750569"/>
          </a:xfrm>
          <a:prstGeom prst="rect">
            <a:avLst/>
          </a:prstGeom>
        </p:spPr>
        <p:txBody>
          <a:bodyPr lIns="0" tIns="0" rIns="0" bIns="0" rtlCol="0" anchor="t">
            <a:spAutoFit/>
          </a:bodyPr>
          <a:lstStyle/>
          <a:p>
            <a:pPr>
              <a:lnSpc>
                <a:spcPts val="5880"/>
              </a:lnSpc>
              <a:spcBef>
                <a:spcPct val="0"/>
              </a:spcBef>
            </a:pPr>
            <a:r>
              <a:rPr lang="en-US" sz="4200">
                <a:solidFill>
                  <a:srgbClr val="267FBC"/>
                </a:solidFill>
                <a:latin typeface="Poppins Ultra-Bold"/>
              </a:rPr>
              <a:t>Tren Harian Jumlah Penumpang Taxi </a:t>
            </a:r>
          </a:p>
        </p:txBody>
      </p:sp>
      <p:sp>
        <p:nvSpPr>
          <p:cNvPr id="11" name="TextBox 11"/>
          <p:cNvSpPr txBox="1"/>
          <p:nvPr/>
        </p:nvSpPr>
        <p:spPr>
          <a:xfrm>
            <a:off x="377600" y="839811"/>
            <a:ext cx="12034879" cy="618489"/>
          </a:xfrm>
          <a:prstGeom prst="rect">
            <a:avLst/>
          </a:prstGeom>
        </p:spPr>
        <p:txBody>
          <a:bodyPr lIns="0" tIns="0" rIns="0" bIns="0" rtlCol="0" anchor="t">
            <a:spAutoFit/>
          </a:bodyPr>
          <a:lstStyle/>
          <a:p>
            <a:pPr>
              <a:lnSpc>
                <a:spcPts val="4760"/>
              </a:lnSpc>
              <a:spcBef>
                <a:spcPct val="0"/>
              </a:spcBef>
            </a:pPr>
            <a:r>
              <a:rPr lang="en-US" sz="3400">
                <a:solidFill>
                  <a:srgbClr val="24307F"/>
                </a:solidFill>
                <a:latin typeface="Poppins Ultra-Bold"/>
              </a:rPr>
              <a:t>Pada Weekdays dan Weekend di Bulan Januari 2023</a:t>
            </a:r>
          </a:p>
        </p:txBody>
      </p:sp>
      <p:grpSp>
        <p:nvGrpSpPr>
          <p:cNvPr id="12" name="Group 12"/>
          <p:cNvGrpSpPr/>
          <p:nvPr/>
        </p:nvGrpSpPr>
        <p:grpSpPr>
          <a:xfrm>
            <a:off x="0" y="1815509"/>
            <a:ext cx="6630830" cy="8728371"/>
            <a:chOff x="0" y="0"/>
            <a:chExt cx="1764822" cy="2323091"/>
          </a:xfrm>
        </p:grpSpPr>
        <p:sp>
          <p:nvSpPr>
            <p:cNvPr id="13" name="Freeform 13"/>
            <p:cNvSpPr/>
            <p:nvPr/>
          </p:nvSpPr>
          <p:spPr>
            <a:xfrm>
              <a:off x="0" y="0"/>
              <a:ext cx="1764822" cy="2323092"/>
            </a:xfrm>
            <a:custGeom>
              <a:avLst/>
              <a:gdLst/>
              <a:ahLst/>
              <a:cxnLst/>
              <a:rect l="l" t="t" r="r" b="b"/>
              <a:pathLst>
                <a:path w="1764822" h="2323092">
                  <a:moveTo>
                    <a:pt x="0" y="0"/>
                  </a:moveTo>
                  <a:lnTo>
                    <a:pt x="1764822" y="0"/>
                  </a:lnTo>
                  <a:lnTo>
                    <a:pt x="1764822" y="2323092"/>
                  </a:lnTo>
                  <a:lnTo>
                    <a:pt x="0" y="2323092"/>
                  </a:lnTo>
                  <a:close/>
                </a:path>
              </a:pathLst>
            </a:custGeom>
            <a:gradFill rotWithShape="1">
              <a:gsLst>
                <a:gs pos="0">
                  <a:srgbClr val="1A2047">
                    <a:alpha val="100000"/>
                  </a:srgbClr>
                </a:gs>
                <a:gs pos="100000">
                  <a:srgbClr val="29399D">
                    <a:alpha val="100000"/>
                  </a:srgbClr>
                </a:gs>
              </a:gsLst>
              <a:lin ang="0"/>
            </a:gradFill>
          </p:spPr>
        </p:sp>
        <p:sp>
          <p:nvSpPr>
            <p:cNvPr id="14" name="TextBox 14"/>
            <p:cNvSpPr txBox="1"/>
            <p:nvPr/>
          </p:nvSpPr>
          <p:spPr>
            <a:xfrm>
              <a:off x="0" y="-57150"/>
              <a:ext cx="1764822" cy="2380241"/>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77600" y="1978749"/>
            <a:ext cx="6017439" cy="8343265"/>
          </a:xfrm>
          <a:prstGeom prst="rect">
            <a:avLst/>
          </a:prstGeom>
        </p:spPr>
        <p:txBody>
          <a:bodyPr lIns="0" tIns="0" rIns="0" bIns="0" rtlCol="0" anchor="t">
            <a:spAutoFit/>
          </a:bodyPr>
          <a:lstStyle/>
          <a:p>
            <a:pPr marL="410209" lvl="1" indent="-205105">
              <a:lnSpc>
                <a:spcPts val="2659"/>
              </a:lnSpc>
              <a:buFont typeface="Arial"/>
              <a:buChar char="•"/>
            </a:pPr>
            <a:r>
              <a:rPr lang="en-US" sz="1899">
                <a:solidFill>
                  <a:srgbClr val="FFFFFF"/>
                </a:solidFill>
                <a:latin typeface="Poppins Bold"/>
              </a:rPr>
              <a:t>Weekdays</a:t>
            </a:r>
          </a:p>
          <a:p>
            <a:pPr marL="410209" lvl="1" indent="-205105">
              <a:lnSpc>
                <a:spcPts val="2659"/>
              </a:lnSpc>
              <a:buFont typeface="Arial"/>
              <a:buChar char="•"/>
            </a:pPr>
            <a:r>
              <a:rPr lang="en-US" sz="1899">
                <a:solidFill>
                  <a:srgbClr val="FFFFFF"/>
                </a:solidFill>
                <a:latin typeface="Poppins"/>
              </a:rPr>
              <a:t>Puncak permintaan penumpang terjadi pada jam 17.00-18.00 dengan jumlah tertinggi sepanjang hari, mencapai 4124 penumpang.</a:t>
            </a:r>
          </a:p>
          <a:p>
            <a:pPr marL="410209" lvl="1" indent="-205105">
              <a:lnSpc>
                <a:spcPts val="2659"/>
              </a:lnSpc>
              <a:buFont typeface="Arial"/>
              <a:buChar char="•"/>
            </a:pPr>
            <a:r>
              <a:rPr lang="en-US" sz="1899">
                <a:solidFill>
                  <a:srgbClr val="FFFFFF"/>
                </a:solidFill>
                <a:latin typeface="Poppins"/>
              </a:rPr>
              <a:t>Jam-jam puncak lainnya termasuk jam 08.00-09.00, 09.00-10.00, dan 16.00-18.00 dengan jumlah penumpang melebihi 3000 pada masing-masing periode.</a:t>
            </a:r>
          </a:p>
          <a:p>
            <a:pPr marL="410209" lvl="1" indent="-205105">
              <a:lnSpc>
                <a:spcPts val="2659"/>
              </a:lnSpc>
              <a:buFont typeface="Arial"/>
              <a:buChar char="•"/>
            </a:pPr>
            <a:r>
              <a:rPr lang="en-US" sz="1899">
                <a:solidFill>
                  <a:srgbClr val="FFFFFF"/>
                </a:solidFill>
                <a:latin typeface="Poppins"/>
              </a:rPr>
              <a:t>Permintaan penumpang pada pagi hari (jam 06.00-09.00) relatif tinggi, menunjukkan potensi waktu sibuk awal hari.</a:t>
            </a:r>
          </a:p>
          <a:p>
            <a:pPr>
              <a:lnSpc>
                <a:spcPts val="2659"/>
              </a:lnSpc>
            </a:pPr>
            <a:endParaRPr lang="en-US" sz="1899">
              <a:solidFill>
                <a:srgbClr val="FFFFFF"/>
              </a:solidFill>
              <a:latin typeface="Poppins"/>
            </a:endParaRPr>
          </a:p>
          <a:p>
            <a:pPr marL="410209" lvl="1" indent="-205105">
              <a:lnSpc>
                <a:spcPts val="2659"/>
              </a:lnSpc>
              <a:buFont typeface="Arial"/>
              <a:buChar char="•"/>
            </a:pPr>
            <a:r>
              <a:rPr lang="en-US" sz="1899">
                <a:solidFill>
                  <a:srgbClr val="FFFFFF"/>
                </a:solidFill>
                <a:latin typeface="Poppins Bold"/>
              </a:rPr>
              <a:t>Weekend</a:t>
            </a:r>
          </a:p>
          <a:p>
            <a:pPr marL="410209" lvl="1" indent="-205105">
              <a:lnSpc>
                <a:spcPts val="2659"/>
              </a:lnSpc>
              <a:buFont typeface="Arial"/>
              <a:buChar char="•"/>
            </a:pPr>
            <a:r>
              <a:rPr lang="en-US" sz="1899">
                <a:solidFill>
                  <a:srgbClr val="FFFFFF"/>
                </a:solidFill>
                <a:latin typeface="Poppins"/>
              </a:rPr>
              <a:t>Puncak permintaan penumpang pada akhir pekan terjadi pada jam 15.00-16.00 dengan jumlah penumpang mencapai 1216 penumpang</a:t>
            </a:r>
          </a:p>
          <a:p>
            <a:pPr marL="410209" lvl="1" indent="-205105">
              <a:lnSpc>
                <a:spcPts val="2659"/>
              </a:lnSpc>
              <a:buFont typeface="Arial"/>
              <a:buChar char="•"/>
            </a:pPr>
            <a:r>
              <a:rPr lang="en-US" sz="1899">
                <a:solidFill>
                  <a:srgbClr val="FFFFFF"/>
                </a:solidFill>
                <a:latin typeface="Poppins"/>
              </a:rPr>
              <a:t>Jam-jam sibuk lainnya pada weekend termasuk jam 10.00-11.00, 11.00-12.00, dan 14.00-15.00 dengan jumlah penumpang melebihi 900 pada masing-masing periode.</a:t>
            </a:r>
          </a:p>
          <a:p>
            <a:pPr marL="410209" lvl="1" indent="-205105">
              <a:lnSpc>
                <a:spcPts val="2659"/>
              </a:lnSpc>
              <a:spcBef>
                <a:spcPct val="0"/>
              </a:spcBef>
              <a:buFont typeface="Arial"/>
              <a:buChar char="•"/>
            </a:pPr>
            <a:r>
              <a:rPr lang="en-US" sz="1899">
                <a:solidFill>
                  <a:srgbClr val="FFFFFF"/>
                </a:solidFill>
                <a:latin typeface="Poppins"/>
              </a:rPr>
              <a:t>Perbedaan pola dengan weekdays, terdapat peningkatan signifikan pada pagi hari menjelang siang pada weekend (jam 06.00-13.00).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40381">
            <a:off x="17273297" y="-2897542"/>
            <a:ext cx="4192644" cy="18112455"/>
            <a:chOff x="0" y="0"/>
            <a:chExt cx="1307942" cy="5650383"/>
          </a:xfrm>
        </p:grpSpPr>
        <p:sp>
          <p:nvSpPr>
            <p:cNvPr id="3" name="Freeform 3"/>
            <p:cNvSpPr/>
            <p:nvPr/>
          </p:nvSpPr>
          <p:spPr>
            <a:xfrm>
              <a:off x="0" y="0"/>
              <a:ext cx="1307942" cy="5650383"/>
            </a:xfrm>
            <a:custGeom>
              <a:avLst/>
              <a:gdLst/>
              <a:ahLst/>
              <a:cxnLst/>
              <a:rect l="l" t="t" r="r" b="b"/>
              <a:pathLst>
                <a:path w="1307942" h="5650383">
                  <a:moveTo>
                    <a:pt x="0" y="0"/>
                  </a:moveTo>
                  <a:lnTo>
                    <a:pt x="1307942" y="0"/>
                  </a:lnTo>
                  <a:lnTo>
                    <a:pt x="1307942" y="5650383"/>
                  </a:lnTo>
                  <a:lnTo>
                    <a:pt x="0" y="5650383"/>
                  </a:lnTo>
                  <a:close/>
                </a:path>
              </a:pathLst>
            </a:custGeom>
            <a:gradFill rotWithShape="1">
              <a:gsLst>
                <a:gs pos="0">
                  <a:srgbClr val="27AAE1">
                    <a:alpha val="100000"/>
                  </a:srgbClr>
                </a:gs>
                <a:gs pos="100000">
                  <a:srgbClr val="254287">
                    <a:alpha val="100000"/>
                  </a:srgbClr>
                </a:gs>
              </a:gsLst>
              <a:lin ang="0"/>
            </a:gradFill>
          </p:spPr>
        </p:sp>
        <p:sp>
          <p:nvSpPr>
            <p:cNvPr id="4" name="TextBox 4"/>
            <p:cNvSpPr txBox="1"/>
            <p:nvPr/>
          </p:nvSpPr>
          <p:spPr>
            <a:xfrm>
              <a:off x="0" y="-28575"/>
              <a:ext cx="1307942" cy="5678958"/>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840381">
            <a:off x="16450662" y="259225"/>
            <a:ext cx="826394" cy="11326412"/>
            <a:chOff x="0" y="0"/>
            <a:chExt cx="257803" cy="3533401"/>
          </a:xfrm>
        </p:grpSpPr>
        <p:sp>
          <p:nvSpPr>
            <p:cNvPr id="6" name="Freeform 6"/>
            <p:cNvSpPr/>
            <p:nvPr/>
          </p:nvSpPr>
          <p:spPr>
            <a:xfrm>
              <a:off x="0" y="0"/>
              <a:ext cx="257803" cy="3533401"/>
            </a:xfrm>
            <a:custGeom>
              <a:avLst/>
              <a:gdLst/>
              <a:ahLst/>
              <a:cxnLst/>
              <a:rect l="l" t="t" r="r" b="b"/>
              <a:pathLst>
                <a:path w="257803" h="3533401">
                  <a:moveTo>
                    <a:pt x="0" y="0"/>
                  </a:moveTo>
                  <a:lnTo>
                    <a:pt x="257803" y="0"/>
                  </a:lnTo>
                  <a:lnTo>
                    <a:pt x="257803" y="3533401"/>
                  </a:lnTo>
                  <a:lnTo>
                    <a:pt x="0" y="3533401"/>
                  </a:lnTo>
                  <a:close/>
                </a:path>
              </a:pathLst>
            </a:custGeom>
            <a:gradFill rotWithShape="1">
              <a:gsLst>
                <a:gs pos="0">
                  <a:srgbClr val="269ED6">
                    <a:alpha val="100000"/>
                  </a:srgbClr>
                </a:gs>
                <a:gs pos="100000">
                  <a:srgbClr val="27AAE1">
                    <a:alpha val="0"/>
                  </a:srgbClr>
                </a:gs>
              </a:gsLst>
              <a:lin ang="5400000"/>
            </a:gradFill>
          </p:spPr>
        </p:sp>
        <p:sp>
          <p:nvSpPr>
            <p:cNvPr id="7" name="TextBox 7"/>
            <p:cNvSpPr txBox="1"/>
            <p:nvPr/>
          </p:nvSpPr>
          <p:spPr>
            <a:xfrm>
              <a:off x="0" y="-28575"/>
              <a:ext cx="257803" cy="3561976"/>
            </a:xfrm>
            <a:prstGeom prst="rect">
              <a:avLst/>
            </a:prstGeom>
          </p:spPr>
          <p:txBody>
            <a:bodyPr lIns="49237" tIns="49237" rIns="49237" bIns="49237" rtlCol="0" anchor="ctr"/>
            <a:lstStyle/>
            <a:p>
              <a:pPr algn="ctr">
                <a:lnSpc>
                  <a:spcPts val="1492"/>
                </a:lnSpc>
                <a:spcBef>
                  <a:spcPct val="0"/>
                </a:spcBef>
              </a:pPr>
              <a:endParaRPr/>
            </a:p>
          </p:txBody>
        </p:sp>
      </p:grpSp>
      <p:sp>
        <p:nvSpPr>
          <p:cNvPr id="8" name="AutoShape 8"/>
          <p:cNvSpPr/>
          <p:nvPr/>
        </p:nvSpPr>
        <p:spPr>
          <a:xfrm>
            <a:off x="13802263" y="1057275"/>
            <a:ext cx="9550279" cy="0"/>
          </a:xfrm>
          <a:prstGeom prst="line">
            <a:avLst/>
          </a:prstGeom>
          <a:ln w="57150" cap="flat">
            <a:solidFill>
              <a:srgbClr val="24307F"/>
            </a:solidFill>
            <a:prstDash val="solid"/>
            <a:headEnd type="oval" w="lg" len="lg"/>
            <a:tailEnd type="none" w="sm" len="sm"/>
          </a:ln>
        </p:spPr>
      </p:sp>
      <p:grpSp>
        <p:nvGrpSpPr>
          <p:cNvPr id="9" name="Group 9"/>
          <p:cNvGrpSpPr/>
          <p:nvPr/>
        </p:nvGrpSpPr>
        <p:grpSpPr>
          <a:xfrm>
            <a:off x="0" y="1815509"/>
            <a:ext cx="6630830" cy="8728371"/>
            <a:chOff x="0" y="0"/>
            <a:chExt cx="1764822" cy="2323091"/>
          </a:xfrm>
        </p:grpSpPr>
        <p:sp>
          <p:nvSpPr>
            <p:cNvPr id="10" name="Freeform 10"/>
            <p:cNvSpPr/>
            <p:nvPr/>
          </p:nvSpPr>
          <p:spPr>
            <a:xfrm>
              <a:off x="0" y="0"/>
              <a:ext cx="1764822" cy="2323092"/>
            </a:xfrm>
            <a:custGeom>
              <a:avLst/>
              <a:gdLst/>
              <a:ahLst/>
              <a:cxnLst/>
              <a:rect l="l" t="t" r="r" b="b"/>
              <a:pathLst>
                <a:path w="1764822" h="2323092">
                  <a:moveTo>
                    <a:pt x="0" y="0"/>
                  </a:moveTo>
                  <a:lnTo>
                    <a:pt x="1764822" y="0"/>
                  </a:lnTo>
                  <a:lnTo>
                    <a:pt x="1764822" y="2323092"/>
                  </a:lnTo>
                  <a:lnTo>
                    <a:pt x="0" y="2323092"/>
                  </a:lnTo>
                  <a:close/>
                </a:path>
              </a:pathLst>
            </a:custGeom>
            <a:gradFill rotWithShape="1">
              <a:gsLst>
                <a:gs pos="0">
                  <a:srgbClr val="1A2047">
                    <a:alpha val="100000"/>
                  </a:srgbClr>
                </a:gs>
                <a:gs pos="100000">
                  <a:srgbClr val="29399D">
                    <a:alpha val="100000"/>
                  </a:srgbClr>
                </a:gs>
              </a:gsLst>
              <a:lin ang="0"/>
            </a:gradFill>
          </p:spPr>
        </p:sp>
        <p:sp>
          <p:nvSpPr>
            <p:cNvPr id="11" name="TextBox 11"/>
            <p:cNvSpPr txBox="1"/>
            <p:nvPr/>
          </p:nvSpPr>
          <p:spPr>
            <a:xfrm>
              <a:off x="0" y="-57150"/>
              <a:ext cx="1764822" cy="238024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6819978" y="2292924"/>
            <a:ext cx="11185003" cy="7438689"/>
          </a:xfrm>
          <a:custGeom>
            <a:avLst/>
            <a:gdLst/>
            <a:ahLst/>
            <a:cxnLst/>
            <a:rect l="l" t="t" r="r" b="b"/>
            <a:pathLst>
              <a:path w="11185003" h="7438689">
                <a:moveTo>
                  <a:pt x="0" y="0"/>
                </a:moveTo>
                <a:lnTo>
                  <a:pt x="11185003" y="0"/>
                </a:lnTo>
                <a:lnTo>
                  <a:pt x="11185003" y="7438689"/>
                </a:lnTo>
                <a:lnTo>
                  <a:pt x="0" y="7438689"/>
                </a:lnTo>
                <a:lnTo>
                  <a:pt x="0" y="0"/>
                </a:lnTo>
                <a:close/>
              </a:path>
            </a:pathLst>
          </a:custGeom>
          <a:blipFill>
            <a:blip r:embed="rId2"/>
            <a:stretch>
              <a:fillRect r="-13369"/>
            </a:stretch>
          </a:blipFill>
          <a:ln w="38100" cap="sq">
            <a:solidFill>
              <a:srgbClr val="000000"/>
            </a:solidFill>
            <a:prstDash val="solid"/>
            <a:miter/>
          </a:ln>
        </p:spPr>
      </p:sp>
      <p:sp>
        <p:nvSpPr>
          <p:cNvPr id="13" name="Freeform 13"/>
          <p:cNvSpPr/>
          <p:nvPr/>
        </p:nvSpPr>
        <p:spPr>
          <a:xfrm>
            <a:off x="16082132" y="2734019"/>
            <a:ext cx="1563455" cy="3824955"/>
          </a:xfrm>
          <a:custGeom>
            <a:avLst/>
            <a:gdLst/>
            <a:ahLst/>
            <a:cxnLst/>
            <a:rect l="l" t="t" r="r" b="b"/>
            <a:pathLst>
              <a:path w="1563455" h="3824955">
                <a:moveTo>
                  <a:pt x="0" y="0"/>
                </a:moveTo>
                <a:lnTo>
                  <a:pt x="1563455" y="0"/>
                </a:lnTo>
                <a:lnTo>
                  <a:pt x="1563455" y="3824955"/>
                </a:lnTo>
                <a:lnTo>
                  <a:pt x="0" y="3824955"/>
                </a:lnTo>
                <a:lnTo>
                  <a:pt x="0" y="0"/>
                </a:lnTo>
                <a:close/>
              </a:path>
            </a:pathLst>
          </a:custGeom>
          <a:blipFill>
            <a:blip r:embed="rId2"/>
            <a:stretch>
              <a:fillRect l="-688844" b="-89153"/>
            </a:stretch>
          </a:blipFill>
          <a:ln w="38100" cap="sq">
            <a:solidFill>
              <a:srgbClr val="000000"/>
            </a:solidFill>
            <a:prstDash val="solid"/>
            <a:miter/>
          </a:ln>
        </p:spPr>
      </p:sp>
      <p:sp>
        <p:nvSpPr>
          <p:cNvPr id="14" name="TextBox 14"/>
          <p:cNvSpPr txBox="1"/>
          <p:nvPr/>
        </p:nvSpPr>
        <p:spPr>
          <a:xfrm>
            <a:off x="377600" y="108926"/>
            <a:ext cx="14247720" cy="750569"/>
          </a:xfrm>
          <a:prstGeom prst="rect">
            <a:avLst/>
          </a:prstGeom>
        </p:spPr>
        <p:txBody>
          <a:bodyPr lIns="0" tIns="0" rIns="0" bIns="0" rtlCol="0" anchor="t">
            <a:spAutoFit/>
          </a:bodyPr>
          <a:lstStyle/>
          <a:p>
            <a:pPr>
              <a:lnSpc>
                <a:spcPts val="5880"/>
              </a:lnSpc>
              <a:spcBef>
                <a:spcPct val="0"/>
              </a:spcBef>
            </a:pPr>
            <a:r>
              <a:rPr lang="en-US" sz="4200">
                <a:solidFill>
                  <a:srgbClr val="267FBC"/>
                </a:solidFill>
                <a:latin typeface="Poppins Ultra-Bold"/>
              </a:rPr>
              <a:t>Tren Mingguan Jumlah Penumpang Taxi </a:t>
            </a:r>
          </a:p>
        </p:txBody>
      </p:sp>
      <p:sp>
        <p:nvSpPr>
          <p:cNvPr id="15" name="TextBox 15"/>
          <p:cNvSpPr txBox="1"/>
          <p:nvPr/>
        </p:nvSpPr>
        <p:spPr>
          <a:xfrm>
            <a:off x="377600" y="839811"/>
            <a:ext cx="12034879" cy="618489"/>
          </a:xfrm>
          <a:prstGeom prst="rect">
            <a:avLst/>
          </a:prstGeom>
        </p:spPr>
        <p:txBody>
          <a:bodyPr lIns="0" tIns="0" rIns="0" bIns="0" rtlCol="0" anchor="t">
            <a:spAutoFit/>
          </a:bodyPr>
          <a:lstStyle/>
          <a:p>
            <a:pPr>
              <a:lnSpc>
                <a:spcPts val="4760"/>
              </a:lnSpc>
              <a:spcBef>
                <a:spcPct val="0"/>
              </a:spcBef>
            </a:pPr>
            <a:r>
              <a:rPr lang="en-US" sz="3400">
                <a:solidFill>
                  <a:srgbClr val="24307F"/>
                </a:solidFill>
                <a:latin typeface="Poppins Ultra-Bold"/>
              </a:rPr>
              <a:t>di Bulan Januari 2023</a:t>
            </a:r>
          </a:p>
        </p:txBody>
      </p:sp>
      <p:sp>
        <p:nvSpPr>
          <p:cNvPr id="16" name="TextBox 16"/>
          <p:cNvSpPr txBox="1"/>
          <p:nvPr/>
        </p:nvSpPr>
        <p:spPr>
          <a:xfrm>
            <a:off x="377600" y="1978749"/>
            <a:ext cx="6017439" cy="7946390"/>
          </a:xfrm>
          <a:prstGeom prst="rect">
            <a:avLst/>
          </a:prstGeom>
        </p:spPr>
        <p:txBody>
          <a:bodyPr lIns="0" tIns="0" rIns="0" bIns="0" rtlCol="0" anchor="t">
            <a:spAutoFit/>
          </a:bodyPr>
          <a:lstStyle/>
          <a:p>
            <a:pPr>
              <a:lnSpc>
                <a:spcPts val="3219"/>
              </a:lnSpc>
            </a:pPr>
            <a:r>
              <a:rPr lang="en-US" sz="2299">
                <a:solidFill>
                  <a:srgbClr val="FFFFFF"/>
                </a:solidFill>
                <a:latin typeface="Poppins Bold"/>
              </a:rPr>
              <a:t>Tren Harian</a:t>
            </a:r>
          </a:p>
          <a:p>
            <a:pPr marL="431799" lvl="1" indent="-215899">
              <a:lnSpc>
                <a:spcPts val="2799"/>
              </a:lnSpc>
              <a:buFont typeface="Arial"/>
              <a:buChar char="•"/>
            </a:pPr>
            <a:r>
              <a:rPr lang="en-US" sz="1999">
                <a:solidFill>
                  <a:srgbClr val="FFFFFF"/>
                </a:solidFill>
                <a:latin typeface="Poppins"/>
              </a:rPr>
              <a:t>Jumlah penumpang tertinggi terjadi pada hari Selasa dengan 10622 penumpang.</a:t>
            </a:r>
          </a:p>
          <a:p>
            <a:pPr marL="431799" lvl="1" indent="-215899">
              <a:lnSpc>
                <a:spcPts val="2799"/>
              </a:lnSpc>
              <a:buFont typeface="Arial"/>
              <a:buChar char="•"/>
            </a:pPr>
            <a:r>
              <a:rPr lang="en-US" sz="1999">
                <a:solidFill>
                  <a:srgbClr val="FFFFFF"/>
                </a:solidFill>
                <a:latin typeface="Poppins"/>
              </a:rPr>
              <a:t>Pada hari Sabtu dan Minggu, jumlah penumpang cenderung lebih rendah dibandingkan dengan hari-hari kerja.</a:t>
            </a:r>
          </a:p>
          <a:p>
            <a:pPr>
              <a:lnSpc>
                <a:spcPts val="2799"/>
              </a:lnSpc>
            </a:pPr>
            <a:endParaRPr lang="en-US" sz="1999">
              <a:solidFill>
                <a:srgbClr val="FFFFFF"/>
              </a:solidFill>
              <a:latin typeface="Poppins"/>
            </a:endParaRPr>
          </a:p>
          <a:p>
            <a:pPr>
              <a:lnSpc>
                <a:spcPts val="3219"/>
              </a:lnSpc>
            </a:pPr>
            <a:r>
              <a:rPr lang="en-US" sz="2299">
                <a:solidFill>
                  <a:srgbClr val="FFFFFF"/>
                </a:solidFill>
                <a:latin typeface="Poppins Bold"/>
              </a:rPr>
              <a:t>Perbedaan Antara Hari Kerja dan Akhir Pekan</a:t>
            </a:r>
          </a:p>
          <a:p>
            <a:pPr marL="431799" lvl="1" indent="-215899">
              <a:lnSpc>
                <a:spcPts val="2799"/>
              </a:lnSpc>
              <a:buFont typeface="Arial"/>
              <a:buChar char="•"/>
            </a:pPr>
            <a:r>
              <a:rPr lang="en-US" sz="1999">
                <a:solidFill>
                  <a:srgbClr val="FFFFFF"/>
                </a:solidFill>
                <a:latin typeface="Poppins"/>
              </a:rPr>
              <a:t>Jumlah penumpang pada hari Senin hingga Jumat (hari kerja) cenderung lebih tinggi dibandingkan dengan Sabtu dan Minggu (akhir pekan).</a:t>
            </a:r>
          </a:p>
          <a:p>
            <a:pPr>
              <a:lnSpc>
                <a:spcPts val="2799"/>
              </a:lnSpc>
            </a:pPr>
            <a:endParaRPr lang="en-US" sz="1999">
              <a:solidFill>
                <a:srgbClr val="FFFFFF"/>
              </a:solidFill>
              <a:latin typeface="Poppins"/>
            </a:endParaRPr>
          </a:p>
          <a:p>
            <a:pPr>
              <a:lnSpc>
                <a:spcPts val="3219"/>
              </a:lnSpc>
            </a:pPr>
            <a:r>
              <a:rPr lang="en-US" sz="2299">
                <a:solidFill>
                  <a:srgbClr val="FFFFFF"/>
                </a:solidFill>
                <a:latin typeface="Poppins Bold"/>
              </a:rPr>
              <a:t>Tren Mingguan</a:t>
            </a:r>
          </a:p>
          <a:p>
            <a:pPr marL="431799" lvl="1" indent="-215899">
              <a:lnSpc>
                <a:spcPts val="2799"/>
              </a:lnSpc>
              <a:buFont typeface="Arial"/>
              <a:buChar char="•"/>
            </a:pPr>
            <a:r>
              <a:rPr lang="en-US" sz="1999">
                <a:solidFill>
                  <a:srgbClr val="FFFFFF"/>
                </a:solidFill>
                <a:latin typeface="Poppins"/>
              </a:rPr>
              <a:t>Grafik menunjukkan tren mingguan yang konsisten, dengan fluktuasi tertentu di sepanjang minggu.</a:t>
            </a:r>
          </a:p>
          <a:p>
            <a:pPr marL="431799" lvl="1" indent="-215899">
              <a:lnSpc>
                <a:spcPts val="2799"/>
              </a:lnSpc>
              <a:spcBef>
                <a:spcPct val="0"/>
              </a:spcBef>
              <a:buFont typeface="Arial"/>
              <a:buChar char="•"/>
            </a:pPr>
            <a:r>
              <a:rPr lang="en-US" sz="1999">
                <a:solidFill>
                  <a:srgbClr val="FFFFFF"/>
                </a:solidFill>
                <a:latin typeface="Poppins"/>
              </a:rPr>
              <a:t>Ada peningkatan di awal minggu (Senin ke Selasa), kemudian cenderung menurun menjelang akhir pekan (Jumat hingga Minggu).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788554">
            <a:off x="-2467708" y="2101632"/>
            <a:ext cx="3766175" cy="10505664"/>
            <a:chOff x="0" y="0"/>
            <a:chExt cx="1174900" cy="3277359"/>
          </a:xfrm>
        </p:grpSpPr>
        <p:sp>
          <p:nvSpPr>
            <p:cNvPr id="3" name="Freeform 3"/>
            <p:cNvSpPr/>
            <p:nvPr/>
          </p:nvSpPr>
          <p:spPr>
            <a:xfrm>
              <a:off x="0" y="0"/>
              <a:ext cx="1174900" cy="3277360"/>
            </a:xfrm>
            <a:custGeom>
              <a:avLst/>
              <a:gdLst/>
              <a:ahLst/>
              <a:cxnLst/>
              <a:rect l="l" t="t" r="r" b="b"/>
              <a:pathLst>
                <a:path w="1174900" h="3277360">
                  <a:moveTo>
                    <a:pt x="0" y="0"/>
                  </a:moveTo>
                  <a:lnTo>
                    <a:pt x="1174900" y="0"/>
                  </a:lnTo>
                  <a:lnTo>
                    <a:pt x="1174900" y="3277360"/>
                  </a:lnTo>
                  <a:lnTo>
                    <a:pt x="0" y="3277360"/>
                  </a:lnTo>
                  <a:close/>
                </a:path>
              </a:pathLst>
            </a:custGeom>
            <a:gradFill rotWithShape="1">
              <a:gsLst>
                <a:gs pos="0">
                  <a:srgbClr val="24307F">
                    <a:alpha val="100000"/>
                  </a:srgbClr>
                </a:gs>
                <a:gs pos="100000">
                  <a:srgbClr val="27AAE1">
                    <a:alpha val="100000"/>
                  </a:srgbClr>
                </a:gs>
              </a:gsLst>
              <a:lin ang="0"/>
            </a:gradFill>
          </p:spPr>
        </p:sp>
        <p:sp>
          <p:nvSpPr>
            <p:cNvPr id="4" name="TextBox 4"/>
            <p:cNvSpPr txBox="1"/>
            <p:nvPr/>
          </p:nvSpPr>
          <p:spPr>
            <a:xfrm>
              <a:off x="0" y="-28575"/>
              <a:ext cx="1174900" cy="3305934"/>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788554">
            <a:off x="259135" y="2276292"/>
            <a:ext cx="806102" cy="6491760"/>
            <a:chOff x="0" y="0"/>
            <a:chExt cx="251473" cy="2025177"/>
          </a:xfrm>
        </p:grpSpPr>
        <p:sp>
          <p:nvSpPr>
            <p:cNvPr id="6" name="Freeform 6"/>
            <p:cNvSpPr/>
            <p:nvPr/>
          </p:nvSpPr>
          <p:spPr>
            <a:xfrm>
              <a:off x="0" y="0"/>
              <a:ext cx="251473" cy="2025177"/>
            </a:xfrm>
            <a:custGeom>
              <a:avLst/>
              <a:gdLst/>
              <a:ahLst/>
              <a:cxnLst/>
              <a:rect l="l" t="t" r="r" b="b"/>
              <a:pathLst>
                <a:path w="251473" h="2025177">
                  <a:moveTo>
                    <a:pt x="0" y="0"/>
                  </a:moveTo>
                  <a:lnTo>
                    <a:pt x="251473" y="0"/>
                  </a:lnTo>
                  <a:lnTo>
                    <a:pt x="251473" y="2025177"/>
                  </a:lnTo>
                  <a:lnTo>
                    <a:pt x="0" y="2025177"/>
                  </a:lnTo>
                  <a:close/>
                </a:path>
              </a:pathLst>
            </a:custGeom>
            <a:gradFill rotWithShape="1">
              <a:gsLst>
                <a:gs pos="0">
                  <a:srgbClr val="269ED6">
                    <a:alpha val="100000"/>
                  </a:srgbClr>
                </a:gs>
                <a:gs pos="100000">
                  <a:srgbClr val="27AAE1">
                    <a:alpha val="0"/>
                  </a:srgbClr>
                </a:gs>
              </a:gsLst>
              <a:lin ang="5400000"/>
            </a:gradFill>
          </p:spPr>
        </p:sp>
        <p:sp>
          <p:nvSpPr>
            <p:cNvPr id="7" name="TextBox 7"/>
            <p:cNvSpPr txBox="1"/>
            <p:nvPr/>
          </p:nvSpPr>
          <p:spPr>
            <a:xfrm>
              <a:off x="0" y="-28575"/>
              <a:ext cx="251473" cy="2053752"/>
            </a:xfrm>
            <a:prstGeom prst="rect">
              <a:avLst/>
            </a:prstGeom>
          </p:spPr>
          <p:txBody>
            <a:bodyPr lIns="49237" tIns="49237" rIns="49237" bIns="49237" rtlCol="0" anchor="ctr"/>
            <a:lstStyle/>
            <a:p>
              <a:pPr algn="ctr">
                <a:lnSpc>
                  <a:spcPts val="1492"/>
                </a:lnSpc>
                <a:spcBef>
                  <a:spcPct val="0"/>
                </a:spcBef>
              </a:pPr>
              <a:endParaRPr/>
            </a:p>
          </p:txBody>
        </p:sp>
      </p:grpSp>
      <p:sp>
        <p:nvSpPr>
          <p:cNvPr id="8" name="AutoShape 8"/>
          <p:cNvSpPr/>
          <p:nvPr/>
        </p:nvSpPr>
        <p:spPr>
          <a:xfrm>
            <a:off x="-4998602" y="1057275"/>
            <a:ext cx="9550279" cy="0"/>
          </a:xfrm>
          <a:prstGeom prst="line">
            <a:avLst/>
          </a:prstGeom>
          <a:ln w="57150" cap="flat">
            <a:solidFill>
              <a:srgbClr val="24307F"/>
            </a:solidFill>
            <a:prstDash val="solid"/>
            <a:headEnd type="none" w="sm" len="sm"/>
            <a:tailEnd type="oval" w="lg" len="lg"/>
          </a:ln>
        </p:spPr>
      </p:sp>
      <p:sp>
        <p:nvSpPr>
          <p:cNvPr id="9" name="TextBox 9"/>
          <p:cNvSpPr txBox="1"/>
          <p:nvPr/>
        </p:nvSpPr>
        <p:spPr>
          <a:xfrm>
            <a:off x="6108204" y="240031"/>
            <a:ext cx="11151096" cy="984250"/>
          </a:xfrm>
          <a:prstGeom prst="rect">
            <a:avLst/>
          </a:prstGeom>
        </p:spPr>
        <p:txBody>
          <a:bodyPr lIns="0" tIns="0" rIns="0" bIns="0" rtlCol="0" anchor="t">
            <a:spAutoFit/>
          </a:bodyPr>
          <a:lstStyle/>
          <a:p>
            <a:pPr algn="r">
              <a:lnSpc>
                <a:spcPts val="7699"/>
              </a:lnSpc>
              <a:spcBef>
                <a:spcPct val="0"/>
              </a:spcBef>
            </a:pPr>
            <a:r>
              <a:rPr lang="en-US" sz="5499">
                <a:solidFill>
                  <a:srgbClr val="267FBC"/>
                </a:solidFill>
                <a:latin typeface="Poppins Ultra-Bold"/>
              </a:rPr>
              <a:t>Saran dan Rekomendasi</a:t>
            </a:r>
          </a:p>
        </p:txBody>
      </p:sp>
      <p:sp>
        <p:nvSpPr>
          <p:cNvPr id="10" name="TextBox 10"/>
          <p:cNvSpPr txBox="1"/>
          <p:nvPr/>
        </p:nvSpPr>
        <p:spPr>
          <a:xfrm>
            <a:off x="662186" y="1109981"/>
            <a:ext cx="16597114" cy="750569"/>
          </a:xfrm>
          <a:prstGeom prst="rect">
            <a:avLst/>
          </a:prstGeom>
        </p:spPr>
        <p:txBody>
          <a:bodyPr lIns="0" tIns="0" rIns="0" bIns="0" rtlCol="0" anchor="t">
            <a:spAutoFit/>
          </a:bodyPr>
          <a:lstStyle/>
          <a:p>
            <a:pPr algn="r">
              <a:lnSpc>
                <a:spcPts val="5880"/>
              </a:lnSpc>
              <a:spcBef>
                <a:spcPct val="0"/>
              </a:spcBef>
            </a:pPr>
            <a:r>
              <a:rPr lang="en-US" sz="4200">
                <a:solidFill>
                  <a:srgbClr val="24307F"/>
                </a:solidFill>
                <a:latin typeface="Poppins Bold"/>
              </a:rPr>
              <a:t>Pola Perjalanan Taxi  dan Tren Permintaan  Penumpang</a:t>
            </a:r>
          </a:p>
        </p:txBody>
      </p:sp>
      <p:grpSp>
        <p:nvGrpSpPr>
          <p:cNvPr id="11" name="Group 11"/>
          <p:cNvGrpSpPr/>
          <p:nvPr/>
        </p:nvGrpSpPr>
        <p:grpSpPr>
          <a:xfrm>
            <a:off x="326545" y="2672590"/>
            <a:ext cx="17634910" cy="7469822"/>
            <a:chOff x="0" y="0"/>
            <a:chExt cx="23513213" cy="9959762"/>
          </a:xfrm>
        </p:grpSpPr>
        <p:sp>
          <p:nvSpPr>
            <p:cNvPr id="12" name="TextBox 12"/>
            <p:cNvSpPr txBox="1"/>
            <p:nvPr/>
          </p:nvSpPr>
          <p:spPr>
            <a:xfrm>
              <a:off x="700149" y="-57150"/>
              <a:ext cx="6986613" cy="503341"/>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Poppins Bold"/>
                </a:rPr>
                <a:t>Optimasi Armada dan Pengemudi</a:t>
              </a:r>
            </a:p>
          </p:txBody>
        </p:sp>
        <p:sp>
          <p:nvSpPr>
            <p:cNvPr id="13" name="TextBox 13"/>
            <p:cNvSpPr txBox="1"/>
            <p:nvPr/>
          </p:nvSpPr>
          <p:spPr>
            <a:xfrm>
              <a:off x="823985" y="102445"/>
              <a:ext cx="22689229" cy="9857317"/>
            </a:xfrm>
            <a:prstGeom prst="rect">
              <a:avLst/>
            </a:prstGeom>
          </p:spPr>
          <p:txBody>
            <a:bodyPr lIns="0" tIns="0" rIns="0" bIns="0" rtlCol="0" anchor="t">
              <a:spAutoFit/>
            </a:bodyPr>
            <a:lstStyle/>
            <a:p>
              <a:pPr algn="just">
                <a:lnSpc>
                  <a:spcPts val="2799"/>
                </a:lnSpc>
              </a:pPr>
              <a:endParaRPr/>
            </a:p>
            <a:p>
              <a:pPr marL="431799" lvl="1" indent="-215899" algn="just">
                <a:lnSpc>
                  <a:spcPts val="2799"/>
                </a:lnSpc>
                <a:buFont typeface="Arial"/>
                <a:buChar char="•"/>
              </a:pPr>
              <a:r>
                <a:rPr lang="en-US" sz="1999">
                  <a:solidFill>
                    <a:srgbClr val="000000"/>
                  </a:solidFill>
                  <a:latin typeface="Poppins"/>
                </a:rPr>
                <a:t>Saran: Tingkatkan jumlah armada dan pengemudi selama jam-jam puncak pada rentang waktu 15.00 - 18.00.</a:t>
              </a:r>
            </a:p>
            <a:p>
              <a:pPr marL="431799" lvl="1" indent="-215899" algn="just">
                <a:lnSpc>
                  <a:spcPts val="2799"/>
                </a:lnSpc>
                <a:buFont typeface="Arial"/>
                <a:buChar char="•"/>
              </a:pPr>
              <a:r>
                <a:rPr lang="en-US" sz="1999">
                  <a:solidFill>
                    <a:srgbClr val="000000"/>
                  </a:solidFill>
                  <a:latin typeface="Poppins"/>
                </a:rPr>
                <a:t>Langkah Aksi: Pastikan ketersediaan maksimal armada dan pengemudi untuk memenuhi tingginya permintaan penumpang.</a:t>
              </a:r>
            </a:p>
            <a:p>
              <a:pPr algn="just">
                <a:lnSpc>
                  <a:spcPts val="2799"/>
                </a:lnSpc>
              </a:pPr>
              <a:endParaRPr lang="en-US" sz="1999">
                <a:solidFill>
                  <a:srgbClr val="000000"/>
                </a:solidFill>
                <a:latin typeface="Poppins"/>
              </a:endParaRPr>
            </a:p>
            <a:p>
              <a:pPr algn="just">
                <a:lnSpc>
                  <a:spcPts val="2799"/>
                </a:lnSpc>
              </a:pPr>
              <a:endParaRPr lang="en-US" sz="1999">
                <a:solidFill>
                  <a:srgbClr val="000000"/>
                </a:solidFill>
                <a:latin typeface="Poppins"/>
              </a:endParaRPr>
            </a:p>
            <a:p>
              <a:pPr marL="431799" lvl="1" indent="-215899" algn="just">
                <a:lnSpc>
                  <a:spcPts val="2799"/>
                </a:lnSpc>
                <a:buFont typeface="Arial"/>
                <a:buChar char="•"/>
              </a:pPr>
              <a:r>
                <a:rPr lang="en-US" sz="1999">
                  <a:solidFill>
                    <a:srgbClr val="000000"/>
                  </a:solidFill>
                  <a:latin typeface="Poppins"/>
                </a:rPr>
                <a:t>Saran: Terapkan program promosi atau insentif pada jam-jam potensial, seperti pada rentang waktu 08.00 - 10.00.</a:t>
              </a:r>
            </a:p>
            <a:p>
              <a:pPr marL="431799" lvl="1" indent="-215899" algn="just">
                <a:lnSpc>
                  <a:spcPts val="2799"/>
                </a:lnSpc>
                <a:buFont typeface="Arial"/>
                <a:buChar char="•"/>
              </a:pPr>
              <a:r>
                <a:rPr lang="en-US" sz="1999">
                  <a:solidFill>
                    <a:srgbClr val="000000"/>
                  </a:solidFill>
                  <a:latin typeface="Poppins"/>
                </a:rPr>
                <a:t>Langkah Aksi: Rancang insentif atau diskon khusus untuk meningkatkan penggunaan taksi selama jam-jam sibuk.</a:t>
              </a:r>
            </a:p>
            <a:p>
              <a:pPr algn="just">
                <a:lnSpc>
                  <a:spcPts val="2799"/>
                </a:lnSpc>
              </a:pPr>
              <a:endParaRPr lang="en-US" sz="1999">
                <a:solidFill>
                  <a:srgbClr val="000000"/>
                </a:solidFill>
                <a:latin typeface="Poppins"/>
              </a:endParaRPr>
            </a:p>
            <a:p>
              <a:pPr algn="just">
                <a:lnSpc>
                  <a:spcPts val="2799"/>
                </a:lnSpc>
              </a:pPr>
              <a:endParaRPr lang="en-US" sz="1999">
                <a:solidFill>
                  <a:srgbClr val="000000"/>
                </a:solidFill>
                <a:latin typeface="Poppins"/>
              </a:endParaRPr>
            </a:p>
            <a:p>
              <a:pPr marL="431799" lvl="1" indent="-215899" algn="just">
                <a:lnSpc>
                  <a:spcPts val="2799"/>
                </a:lnSpc>
                <a:buFont typeface="Arial"/>
                <a:buChar char="•"/>
              </a:pPr>
              <a:r>
                <a:rPr lang="en-US" sz="1999">
                  <a:solidFill>
                    <a:srgbClr val="000000"/>
                  </a:solidFill>
                  <a:latin typeface="Poppins"/>
                </a:rPr>
                <a:t> Saran: Implementasikan tarif dinamis atau diskon pada jam-jam lengang untuk memicu permintaan.</a:t>
              </a:r>
            </a:p>
            <a:p>
              <a:pPr marL="431799" lvl="1" indent="-215899" algn="just">
                <a:lnSpc>
                  <a:spcPts val="2799"/>
                </a:lnSpc>
                <a:buFont typeface="Arial"/>
                <a:buChar char="•"/>
              </a:pPr>
              <a:r>
                <a:rPr lang="en-US" sz="1999">
                  <a:solidFill>
                    <a:srgbClr val="000000"/>
                  </a:solidFill>
                  <a:latin typeface="Poppins"/>
                </a:rPr>
                <a:t> Langkah Aksi: Evaluasi dan terapkan kebijakan tarif yang lebih fleksibel atau diskon pada rentang waktu yang kurang diminati.</a:t>
              </a:r>
            </a:p>
            <a:p>
              <a:pPr algn="just">
                <a:lnSpc>
                  <a:spcPts val="2799"/>
                </a:lnSpc>
              </a:pPr>
              <a:endParaRPr lang="en-US" sz="1999">
                <a:solidFill>
                  <a:srgbClr val="000000"/>
                </a:solidFill>
                <a:latin typeface="Poppins"/>
              </a:endParaRPr>
            </a:p>
            <a:p>
              <a:pPr algn="just">
                <a:lnSpc>
                  <a:spcPts val="2799"/>
                </a:lnSpc>
              </a:pPr>
              <a:endParaRPr lang="en-US" sz="1999">
                <a:solidFill>
                  <a:srgbClr val="000000"/>
                </a:solidFill>
                <a:latin typeface="Poppins"/>
              </a:endParaRPr>
            </a:p>
            <a:p>
              <a:pPr marL="431799" lvl="1" indent="-215899" algn="just">
                <a:lnSpc>
                  <a:spcPts val="2799"/>
                </a:lnSpc>
                <a:buFont typeface="Arial"/>
                <a:buChar char="•"/>
              </a:pPr>
              <a:r>
                <a:rPr lang="en-US" sz="1999">
                  <a:solidFill>
                    <a:srgbClr val="000000"/>
                  </a:solidFill>
                  <a:latin typeface="Poppins"/>
                </a:rPr>
                <a:t>Saran: Berikan pelatihan kepada pengemudi tentang pola tren harian, terutama pada jam-jam sibuk.</a:t>
              </a:r>
            </a:p>
            <a:p>
              <a:pPr marL="431799" lvl="1" indent="-215899" algn="just">
                <a:lnSpc>
                  <a:spcPts val="2799"/>
                </a:lnSpc>
                <a:buFont typeface="Arial"/>
                <a:buChar char="•"/>
              </a:pPr>
              <a:r>
                <a:rPr lang="en-US" sz="1999">
                  <a:solidFill>
                    <a:srgbClr val="000000"/>
                  </a:solidFill>
                  <a:latin typeface="Poppins"/>
                </a:rPr>
                <a:t>Langkah Aksi: Lakukan pelatihan mengenai strategi optimal dalam menghadapi tingginya permintaan pada jam-jam tertentu.</a:t>
              </a:r>
            </a:p>
            <a:p>
              <a:pPr algn="just">
                <a:lnSpc>
                  <a:spcPts val="2799"/>
                </a:lnSpc>
              </a:pPr>
              <a:endParaRPr lang="en-US" sz="1999">
                <a:solidFill>
                  <a:srgbClr val="000000"/>
                </a:solidFill>
                <a:latin typeface="Poppins"/>
              </a:endParaRPr>
            </a:p>
            <a:p>
              <a:pPr algn="just">
                <a:lnSpc>
                  <a:spcPts val="2799"/>
                </a:lnSpc>
              </a:pPr>
              <a:endParaRPr lang="en-US" sz="1999">
                <a:solidFill>
                  <a:srgbClr val="000000"/>
                </a:solidFill>
                <a:latin typeface="Poppins"/>
              </a:endParaRPr>
            </a:p>
            <a:p>
              <a:pPr marL="431799" lvl="1" indent="-215899" algn="just">
                <a:lnSpc>
                  <a:spcPts val="2799"/>
                </a:lnSpc>
                <a:buFont typeface="Arial"/>
                <a:buChar char="•"/>
              </a:pPr>
              <a:r>
                <a:rPr lang="en-US" sz="1999">
                  <a:solidFill>
                    <a:srgbClr val="000000"/>
                  </a:solidFill>
                  <a:latin typeface="Poppins"/>
                </a:rPr>
                <a:t>Saran: Rancang promo menarik untuk meningkatkan penggunaan taksi pada hari Sabtu dan Minggu.</a:t>
              </a:r>
            </a:p>
            <a:p>
              <a:pPr marL="431799" lvl="1" indent="-215899" algn="just">
                <a:lnSpc>
                  <a:spcPts val="2799"/>
                </a:lnSpc>
                <a:buFont typeface="Arial"/>
                <a:buChar char="•"/>
              </a:pPr>
              <a:r>
                <a:rPr lang="en-US" sz="1999">
                  <a:solidFill>
                    <a:srgbClr val="000000"/>
                  </a:solidFill>
                  <a:latin typeface="Poppins"/>
                </a:rPr>
                <a:t>Langkah Aksi: Implementasikan promosi khusus untuk merangsang penggunaan taksi pada akhir pekan, seperti diskon akhir pekan.</a:t>
              </a:r>
            </a:p>
            <a:p>
              <a:pPr algn="just">
                <a:lnSpc>
                  <a:spcPts val="2799"/>
                </a:lnSpc>
                <a:spcBef>
                  <a:spcPct val="0"/>
                </a:spcBef>
              </a:pPr>
              <a:endParaRPr lang="en-US" sz="1999">
                <a:solidFill>
                  <a:srgbClr val="000000"/>
                </a:solidFill>
                <a:latin typeface="Poppins"/>
              </a:endParaRPr>
            </a:p>
          </p:txBody>
        </p:sp>
        <p:sp>
          <p:nvSpPr>
            <p:cNvPr id="14" name="TextBox 14"/>
            <p:cNvSpPr txBox="1"/>
            <p:nvPr/>
          </p:nvSpPr>
          <p:spPr>
            <a:xfrm>
              <a:off x="211463" y="1862241"/>
              <a:ext cx="8320533" cy="503341"/>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Poppins Bold"/>
                </a:rPr>
                <a:t>Promosi dan Insentif pada Jam Sibuk</a:t>
              </a:r>
            </a:p>
          </p:txBody>
        </p:sp>
        <p:sp>
          <p:nvSpPr>
            <p:cNvPr id="15" name="TextBox 15"/>
            <p:cNvSpPr txBox="1"/>
            <p:nvPr/>
          </p:nvSpPr>
          <p:spPr>
            <a:xfrm>
              <a:off x="0" y="3743531"/>
              <a:ext cx="10140779" cy="503341"/>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Poppins Bold"/>
                </a:rPr>
                <a:t>Penyesuaian dan Diskon pada Jam Tertentu</a:t>
              </a:r>
            </a:p>
          </p:txBody>
        </p:sp>
        <p:sp>
          <p:nvSpPr>
            <p:cNvPr id="16" name="TextBox 16"/>
            <p:cNvSpPr txBox="1"/>
            <p:nvPr/>
          </p:nvSpPr>
          <p:spPr>
            <a:xfrm>
              <a:off x="98468" y="5599422"/>
              <a:ext cx="9918444" cy="503341"/>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Poppins Bold"/>
                </a:rPr>
                <a:t>Pelatihan Pengemudi pada Pola Tren Harian</a:t>
              </a:r>
            </a:p>
          </p:txBody>
        </p:sp>
        <p:sp>
          <p:nvSpPr>
            <p:cNvPr id="17" name="TextBox 17"/>
            <p:cNvSpPr txBox="1"/>
            <p:nvPr/>
          </p:nvSpPr>
          <p:spPr>
            <a:xfrm>
              <a:off x="0" y="7480712"/>
              <a:ext cx="9918444" cy="503341"/>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Poppins Bold"/>
                </a:rPr>
                <a:t>Promo Menarik pada Hari yang Kurang Aktif</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2971460" y="4703286"/>
            <a:ext cx="11458634" cy="1552279"/>
            <a:chOff x="0" y="0"/>
            <a:chExt cx="5156196" cy="698500"/>
          </a:xfrm>
        </p:grpSpPr>
        <p:sp>
          <p:nvSpPr>
            <p:cNvPr id="3" name="Freeform 3"/>
            <p:cNvSpPr/>
            <p:nvPr/>
          </p:nvSpPr>
          <p:spPr>
            <a:xfrm>
              <a:off x="0" y="0"/>
              <a:ext cx="5156196" cy="698500"/>
            </a:xfrm>
            <a:custGeom>
              <a:avLst/>
              <a:gdLst/>
              <a:ahLst/>
              <a:cxnLst/>
              <a:rect l="l" t="t" r="r" b="b"/>
              <a:pathLst>
                <a:path w="5156196" h="698500">
                  <a:moveTo>
                    <a:pt x="5156196" y="349250"/>
                  </a:moveTo>
                  <a:lnTo>
                    <a:pt x="4952996" y="698500"/>
                  </a:lnTo>
                  <a:lnTo>
                    <a:pt x="203200" y="698500"/>
                  </a:lnTo>
                  <a:lnTo>
                    <a:pt x="0" y="349250"/>
                  </a:lnTo>
                  <a:lnTo>
                    <a:pt x="203200" y="0"/>
                  </a:lnTo>
                  <a:lnTo>
                    <a:pt x="4952996" y="0"/>
                  </a:lnTo>
                  <a:lnTo>
                    <a:pt x="5156196" y="349250"/>
                  </a:lnTo>
                  <a:close/>
                </a:path>
              </a:pathLst>
            </a:custGeom>
            <a:gradFill rotWithShape="1">
              <a:gsLst>
                <a:gs pos="0">
                  <a:srgbClr val="24307F">
                    <a:alpha val="100000"/>
                  </a:srgbClr>
                </a:gs>
                <a:gs pos="100000">
                  <a:srgbClr val="27AAE1">
                    <a:alpha val="100000"/>
                  </a:srgbClr>
                </a:gs>
              </a:gsLst>
              <a:lin ang="0"/>
            </a:gradFill>
          </p:spPr>
        </p:sp>
        <p:sp>
          <p:nvSpPr>
            <p:cNvPr id="4" name="TextBox 4"/>
            <p:cNvSpPr txBox="1"/>
            <p:nvPr/>
          </p:nvSpPr>
          <p:spPr>
            <a:xfrm>
              <a:off x="114300" y="-57150"/>
              <a:ext cx="4927596"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971460" y="6636521"/>
            <a:ext cx="11458634" cy="1552279"/>
            <a:chOff x="0" y="0"/>
            <a:chExt cx="5156196" cy="698500"/>
          </a:xfrm>
        </p:grpSpPr>
        <p:sp>
          <p:nvSpPr>
            <p:cNvPr id="6" name="Freeform 6"/>
            <p:cNvSpPr/>
            <p:nvPr/>
          </p:nvSpPr>
          <p:spPr>
            <a:xfrm>
              <a:off x="0" y="0"/>
              <a:ext cx="5156196" cy="698500"/>
            </a:xfrm>
            <a:custGeom>
              <a:avLst/>
              <a:gdLst/>
              <a:ahLst/>
              <a:cxnLst/>
              <a:rect l="l" t="t" r="r" b="b"/>
              <a:pathLst>
                <a:path w="5156196" h="698500">
                  <a:moveTo>
                    <a:pt x="5156196" y="349250"/>
                  </a:moveTo>
                  <a:lnTo>
                    <a:pt x="4952996" y="698500"/>
                  </a:lnTo>
                  <a:lnTo>
                    <a:pt x="203200" y="698500"/>
                  </a:lnTo>
                  <a:lnTo>
                    <a:pt x="0" y="349250"/>
                  </a:lnTo>
                  <a:lnTo>
                    <a:pt x="203200" y="0"/>
                  </a:lnTo>
                  <a:lnTo>
                    <a:pt x="4952996" y="0"/>
                  </a:lnTo>
                  <a:lnTo>
                    <a:pt x="5156196" y="349250"/>
                  </a:lnTo>
                  <a:close/>
                </a:path>
              </a:pathLst>
            </a:custGeom>
            <a:gradFill rotWithShape="1">
              <a:gsLst>
                <a:gs pos="0">
                  <a:srgbClr val="1A2047">
                    <a:alpha val="100000"/>
                  </a:srgbClr>
                </a:gs>
                <a:gs pos="100000">
                  <a:srgbClr val="29399D">
                    <a:alpha val="100000"/>
                  </a:srgbClr>
                </a:gs>
              </a:gsLst>
              <a:lin ang="0"/>
            </a:gradFill>
          </p:spPr>
        </p:sp>
        <p:sp>
          <p:nvSpPr>
            <p:cNvPr id="7" name="TextBox 7"/>
            <p:cNvSpPr txBox="1"/>
            <p:nvPr/>
          </p:nvSpPr>
          <p:spPr>
            <a:xfrm>
              <a:off x="114300" y="-57150"/>
              <a:ext cx="4927596" cy="7556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5241762" y="1057275"/>
            <a:ext cx="9550279" cy="0"/>
          </a:xfrm>
          <a:prstGeom prst="line">
            <a:avLst/>
          </a:prstGeom>
          <a:ln w="57150" cap="flat">
            <a:solidFill>
              <a:srgbClr val="24307F"/>
            </a:solidFill>
            <a:prstDash val="solid"/>
            <a:headEnd type="none" w="sm" len="sm"/>
            <a:tailEnd type="oval" w="lg" len="lg"/>
          </a:ln>
        </p:spPr>
      </p:sp>
      <p:grpSp>
        <p:nvGrpSpPr>
          <p:cNvPr id="9" name="Group 9"/>
          <p:cNvGrpSpPr/>
          <p:nvPr/>
        </p:nvGrpSpPr>
        <p:grpSpPr>
          <a:xfrm>
            <a:off x="-2750233" y="2661189"/>
            <a:ext cx="11458634" cy="1651572"/>
            <a:chOff x="0" y="0"/>
            <a:chExt cx="5156196" cy="743180"/>
          </a:xfrm>
        </p:grpSpPr>
        <p:sp>
          <p:nvSpPr>
            <p:cNvPr id="10" name="Freeform 10"/>
            <p:cNvSpPr/>
            <p:nvPr/>
          </p:nvSpPr>
          <p:spPr>
            <a:xfrm>
              <a:off x="0" y="0"/>
              <a:ext cx="5156196" cy="743180"/>
            </a:xfrm>
            <a:custGeom>
              <a:avLst/>
              <a:gdLst/>
              <a:ahLst/>
              <a:cxnLst/>
              <a:rect l="l" t="t" r="r" b="b"/>
              <a:pathLst>
                <a:path w="5156196" h="743180">
                  <a:moveTo>
                    <a:pt x="5156196" y="371590"/>
                  </a:moveTo>
                  <a:lnTo>
                    <a:pt x="4952996" y="743180"/>
                  </a:lnTo>
                  <a:lnTo>
                    <a:pt x="203200" y="743180"/>
                  </a:lnTo>
                  <a:lnTo>
                    <a:pt x="0" y="371590"/>
                  </a:lnTo>
                  <a:lnTo>
                    <a:pt x="203200" y="0"/>
                  </a:lnTo>
                  <a:lnTo>
                    <a:pt x="4952996" y="0"/>
                  </a:lnTo>
                  <a:lnTo>
                    <a:pt x="5156196" y="371590"/>
                  </a:lnTo>
                  <a:close/>
                </a:path>
              </a:pathLst>
            </a:custGeom>
            <a:gradFill rotWithShape="1">
              <a:gsLst>
                <a:gs pos="0">
                  <a:srgbClr val="1A2047">
                    <a:alpha val="100000"/>
                  </a:srgbClr>
                </a:gs>
                <a:gs pos="100000">
                  <a:srgbClr val="29399D">
                    <a:alpha val="100000"/>
                  </a:srgbClr>
                </a:gs>
              </a:gsLst>
              <a:lin ang="0"/>
            </a:gradFill>
          </p:spPr>
        </p:sp>
        <p:sp>
          <p:nvSpPr>
            <p:cNvPr id="11" name="TextBox 11"/>
            <p:cNvSpPr txBox="1"/>
            <p:nvPr/>
          </p:nvSpPr>
          <p:spPr>
            <a:xfrm>
              <a:off x="114300" y="-57150"/>
              <a:ext cx="4927596" cy="80033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14849936" y="6741917"/>
            <a:ext cx="970722" cy="7449937"/>
            <a:chOff x="0" y="0"/>
            <a:chExt cx="302828" cy="2324091"/>
          </a:xfrm>
        </p:grpSpPr>
        <p:sp>
          <p:nvSpPr>
            <p:cNvPr id="13" name="Freeform 13"/>
            <p:cNvSpPr/>
            <p:nvPr/>
          </p:nvSpPr>
          <p:spPr>
            <a:xfrm>
              <a:off x="0" y="0"/>
              <a:ext cx="302828" cy="2324091"/>
            </a:xfrm>
            <a:custGeom>
              <a:avLst/>
              <a:gdLst/>
              <a:ahLst/>
              <a:cxnLst/>
              <a:rect l="l" t="t" r="r" b="b"/>
              <a:pathLst>
                <a:path w="302828" h="2324091">
                  <a:moveTo>
                    <a:pt x="0" y="0"/>
                  </a:moveTo>
                  <a:lnTo>
                    <a:pt x="302828" y="0"/>
                  </a:lnTo>
                  <a:lnTo>
                    <a:pt x="302828" y="2324091"/>
                  </a:lnTo>
                  <a:lnTo>
                    <a:pt x="0" y="2324091"/>
                  </a:lnTo>
                  <a:close/>
                </a:path>
              </a:pathLst>
            </a:custGeom>
            <a:gradFill rotWithShape="1">
              <a:gsLst>
                <a:gs pos="0">
                  <a:srgbClr val="269ED6">
                    <a:alpha val="100000"/>
                  </a:srgbClr>
                </a:gs>
                <a:gs pos="100000">
                  <a:srgbClr val="27AAE1">
                    <a:alpha val="0"/>
                  </a:srgbClr>
                </a:gs>
              </a:gsLst>
              <a:lin ang="5400000"/>
            </a:gradFill>
          </p:spPr>
        </p:sp>
        <p:sp>
          <p:nvSpPr>
            <p:cNvPr id="14" name="TextBox 14"/>
            <p:cNvSpPr txBox="1"/>
            <p:nvPr/>
          </p:nvSpPr>
          <p:spPr>
            <a:xfrm>
              <a:off x="0" y="-28575"/>
              <a:ext cx="302828" cy="2352666"/>
            </a:xfrm>
            <a:prstGeom prst="rect">
              <a:avLst/>
            </a:prstGeom>
          </p:spPr>
          <p:txBody>
            <a:bodyPr lIns="49237" tIns="49237" rIns="49237" bIns="49237" rtlCol="0" anchor="ctr"/>
            <a:lstStyle/>
            <a:p>
              <a:pPr algn="ctr">
                <a:lnSpc>
                  <a:spcPts val="1492"/>
                </a:lnSpc>
                <a:spcBef>
                  <a:spcPct val="0"/>
                </a:spcBef>
              </a:pPr>
              <a:endParaRPr/>
            </a:p>
          </p:txBody>
        </p:sp>
      </p:grpSp>
      <p:sp>
        <p:nvSpPr>
          <p:cNvPr id="15" name="TextBox 15"/>
          <p:cNvSpPr txBox="1"/>
          <p:nvPr/>
        </p:nvSpPr>
        <p:spPr>
          <a:xfrm>
            <a:off x="8989837" y="1617271"/>
            <a:ext cx="8734011" cy="2669269"/>
          </a:xfrm>
          <a:prstGeom prst="rect">
            <a:avLst/>
          </a:prstGeom>
        </p:spPr>
        <p:txBody>
          <a:bodyPr lIns="0" tIns="0" rIns="0" bIns="0" rtlCol="0" anchor="t">
            <a:spAutoFit/>
          </a:bodyPr>
          <a:lstStyle/>
          <a:p>
            <a:pPr algn="r">
              <a:lnSpc>
                <a:spcPts val="10023"/>
              </a:lnSpc>
            </a:pPr>
            <a:r>
              <a:rPr lang="en-US" sz="9368">
                <a:solidFill>
                  <a:srgbClr val="267FBC"/>
                </a:solidFill>
                <a:latin typeface="Poppins Ultra-Bold"/>
              </a:rPr>
              <a:t>Analisis </a:t>
            </a:r>
          </a:p>
          <a:p>
            <a:pPr algn="r">
              <a:lnSpc>
                <a:spcPts val="10023"/>
              </a:lnSpc>
            </a:pPr>
            <a:r>
              <a:rPr lang="en-US" sz="9368">
                <a:solidFill>
                  <a:srgbClr val="267FBC"/>
                </a:solidFill>
                <a:latin typeface="Poppins Ultra-Bold"/>
              </a:rPr>
              <a:t>Data</a:t>
            </a:r>
          </a:p>
        </p:txBody>
      </p:sp>
      <p:sp>
        <p:nvSpPr>
          <p:cNvPr id="16" name="TextBox 16"/>
          <p:cNvSpPr txBox="1"/>
          <p:nvPr/>
        </p:nvSpPr>
        <p:spPr>
          <a:xfrm>
            <a:off x="9321902" y="4115090"/>
            <a:ext cx="8401946" cy="5167443"/>
          </a:xfrm>
          <a:prstGeom prst="rect">
            <a:avLst/>
          </a:prstGeom>
        </p:spPr>
        <p:txBody>
          <a:bodyPr lIns="0" tIns="0" rIns="0" bIns="0" rtlCol="0" anchor="t">
            <a:spAutoFit/>
          </a:bodyPr>
          <a:lstStyle/>
          <a:p>
            <a:pPr algn="r">
              <a:lnSpc>
                <a:spcPts val="8130"/>
              </a:lnSpc>
              <a:spcBef>
                <a:spcPct val="0"/>
              </a:spcBef>
            </a:pPr>
            <a:r>
              <a:rPr lang="en-US" sz="5807">
                <a:solidFill>
                  <a:srgbClr val="24307F"/>
                </a:solidFill>
                <a:latin typeface="Poppins"/>
              </a:rPr>
              <a:t>Hubungan Jumlah Bayar (Total Amount) dan Jumlah Tip (Tip Amount) yang Diberikan Penumpang</a:t>
            </a:r>
          </a:p>
        </p:txBody>
      </p:sp>
      <p:sp>
        <p:nvSpPr>
          <p:cNvPr id="17" name="TextBox 17"/>
          <p:cNvSpPr txBox="1"/>
          <p:nvPr/>
        </p:nvSpPr>
        <p:spPr>
          <a:xfrm>
            <a:off x="399389" y="5122386"/>
            <a:ext cx="7254034" cy="592455"/>
          </a:xfrm>
          <a:prstGeom prst="rect">
            <a:avLst/>
          </a:prstGeom>
        </p:spPr>
        <p:txBody>
          <a:bodyPr lIns="0" tIns="0" rIns="0" bIns="0" rtlCol="0" anchor="t">
            <a:spAutoFit/>
          </a:bodyPr>
          <a:lstStyle/>
          <a:p>
            <a:pPr marL="712468" lvl="1" indent="-356234">
              <a:lnSpc>
                <a:spcPts val="4619"/>
              </a:lnSpc>
              <a:buFont typeface="Arial"/>
              <a:buChar char="•"/>
            </a:pPr>
            <a:r>
              <a:rPr lang="en-US" sz="3299">
                <a:solidFill>
                  <a:srgbClr val="FFFFFF"/>
                </a:solidFill>
                <a:latin typeface="Poppins Bold"/>
              </a:rPr>
              <a:t>Scatter Plot</a:t>
            </a:r>
          </a:p>
        </p:txBody>
      </p:sp>
      <p:sp>
        <p:nvSpPr>
          <p:cNvPr id="18" name="TextBox 18"/>
          <p:cNvSpPr txBox="1"/>
          <p:nvPr/>
        </p:nvSpPr>
        <p:spPr>
          <a:xfrm>
            <a:off x="447696" y="7027317"/>
            <a:ext cx="7157420" cy="592455"/>
          </a:xfrm>
          <a:prstGeom prst="rect">
            <a:avLst/>
          </a:prstGeom>
        </p:spPr>
        <p:txBody>
          <a:bodyPr lIns="0" tIns="0" rIns="0" bIns="0" rtlCol="0" anchor="t">
            <a:spAutoFit/>
          </a:bodyPr>
          <a:lstStyle/>
          <a:p>
            <a:pPr marL="712468" lvl="1" indent="-356234">
              <a:lnSpc>
                <a:spcPts val="4619"/>
              </a:lnSpc>
              <a:buFont typeface="Arial"/>
              <a:buChar char="•"/>
            </a:pPr>
            <a:r>
              <a:rPr lang="en-US" sz="3299">
                <a:solidFill>
                  <a:srgbClr val="FFFFFF"/>
                </a:solidFill>
                <a:latin typeface="Poppins Bold"/>
              </a:rPr>
              <a:t>Korelasi dan Uji Hipotesis</a:t>
            </a:r>
          </a:p>
        </p:txBody>
      </p:sp>
      <p:sp>
        <p:nvSpPr>
          <p:cNvPr id="19" name="TextBox 19"/>
          <p:cNvSpPr txBox="1"/>
          <p:nvPr/>
        </p:nvSpPr>
        <p:spPr>
          <a:xfrm>
            <a:off x="447696" y="3118486"/>
            <a:ext cx="7467786" cy="592455"/>
          </a:xfrm>
          <a:prstGeom prst="rect">
            <a:avLst/>
          </a:prstGeom>
        </p:spPr>
        <p:txBody>
          <a:bodyPr lIns="0" tIns="0" rIns="0" bIns="0" rtlCol="0" anchor="t">
            <a:spAutoFit/>
          </a:bodyPr>
          <a:lstStyle/>
          <a:p>
            <a:pPr marL="712468" lvl="1" indent="-356234">
              <a:lnSpc>
                <a:spcPts val="4619"/>
              </a:lnSpc>
              <a:buFont typeface="Arial"/>
              <a:buChar char="•"/>
            </a:pPr>
            <a:r>
              <a:rPr lang="en-US" sz="3299">
                <a:solidFill>
                  <a:srgbClr val="FFFFFF"/>
                </a:solidFill>
                <a:latin typeface="Poppins Bold"/>
              </a:rPr>
              <a:t>Statistik Deskriptif</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40381">
            <a:off x="-2836856" y="-2618004"/>
            <a:ext cx="4093319" cy="7222678"/>
            <a:chOff x="0" y="0"/>
            <a:chExt cx="1276957" cy="2253195"/>
          </a:xfrm>
        </p:grpSpPr>
        <p:sp>
          <p:nvSpPr>
            <p:cNvPr id="3" name="Freeform 3"/>
            <p:cNvSpPr/>
            <p:nvPr/>
          </p:nvSpPr>
          <p:spPr>
            <a:xfrm>
              <a:off x="0" y="0"/>
              <a:ext cx="1276957" cy="2253195"/>
            </a:xfrm>
            <a:custGeom>
              <a:avLst/>
              <a:gdLst/>
              <a:ahLst/>
              <a:cxnLst/>
              <a:rect l="l" t="t" r="r" b="b"/>
              <a:pathLst>
                <a:path w="1276957" h="2253195">
                  <a:moveTo>
                    <a:pt x="0" y="0"/>
                  </a:moveTo>
                  <a:lnTo>
                    <a:pt x="1276957" y="0"/>
                  </a:lnTo>
                  <a:lnTo>
                    <a:pt x="1276957" y="2253195"/>
                  </a:lnTo>
                  <a:lnTo>
                    <a:pt x="0" y="2253195"/>
                  </a:lnTo>
                  <a:close/>
                </a:path>
              </a:pathLst>
            </a:custGeom>
            <a:gradFill rotWithShape="1">
              <a:gsLst>
                <a:gs pos="0">
                  <a:srgbClr val="1A2047">
                    <a:alpha val="100000"/>
                  </a:srgbClr>
                </a:gs>
                <a:gs pos="100000">
                  <a:srgbClr val="29399D">
                    <a:alpha val="100000"/>
                  </a:srgbClr>
                </a:gs>
              </a:gsLst>
              <a:lin ang="0"/>
            </a:gradFill>
          </p:spPr>
        </p:sp>
        <p:sp>
          <p:nvSpPr>
            <p:cNvPr id="4" name="TextBox 4"/>
            <p:cNvSpPr txBox="1"/>
            <p:nvPr/>
          </p:nvSpPr>
          <p:spPr>
            <a:xfrm>
              <a:off x="0" y="-28575"/>
              <a:ext cx="1276957" cy="2281770"/>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856417">
            <a:off x="1528794" y="-1295087"/>
            <a:ext cx="970722" cy="4024260"/>
            <a:chOff x="0" y="0"/>
            <a:chExt cx="302828" cy="1255413"/>
          </a:xfrm>
        </p:grpSpPr>
        <p:sp>
          <p:nvSpPr>
            <p:cNvPr id="6" name="Freeform 6"/>
            <p:cNvSpPr/>
            <p:nvPr/>
          </p:nvSpPr>
          <p:spPr>
            <a:xfrm>
              <a:off x="0" y="0"/>
              <a:ext cx="302828" cy="1255413"/>
            </a:xfrm>
            <a:custGeom>
              <a:avLst/>
              <a:gdLst/>
              <a:ahLst/>
              <a:cxnLst/>
              <a:rect l="l" t="t" r="r" b="b"/>
              <a:pathLst>
                <a:path w="302828" h="1255413">
                  <a:moveTo>
                    <a:pt x="0" y="0"/>
                  </a:moveTo>
                  <a:lnTo>
                    <a:pt x="302828" y="0"/>
                  </a:lnTo>
                  <a:lnTo>
                    <a:pt x="302828" y="1255413"/>
                  </a:lnTo>
                  <a:lnTo>
                    <a:pt x="0" y="1255413"/>
                  </a:lnTo>
                  <a:close/>
                </a:path>
              </a:pathLst>
            </a:custGeom>
            <a:gradFill rotWithShape="1">
              <a:gsLst>
                <a:gs pos="0">
                  <a:srgbClr val="269ED6">
                    <a:alpha val="100000"/>
                  </a:srgbClr>
                </a:gs>
                <a:gs pos="100000">
                  <a:srgbClr val="27AAE1">
                    <a:alpha val="0"/>
                  </a:srgbClr>
                </a:gs>
              </a:gsLst>
              <a:lin ang="5400000"/>
            </a:gradFill>
          </p:spPr>
        </p:sp>
        <p:sp>
          <p:nvSpPr>
            <p:cNvPr id="7" name="TextBox 7"/>
            <p:cNvSpPr txBox="1"/>
            <p:nvPr/>
          </p:nvSpPr>
          <p:spPr>
            <a:xfrm>
              <a:off x="0" y="-28575"/>
              <a:ext cx="302828" cy="1283988"/>
            </a:xfrm>
            <a:prstGeom prst="rect">
              <a:avLst/>
            </a:prstGeom>
          </p:spPr>
          <p:txBody>
            <a:bodyPr lIns="49237" tIns="49237" rIns="49237" bIns="49237" rtlCol="0" anchor="ctr"/>
            <a:lstStyle/>
            <a:p>
              <a:pPr algn="ctr">
                <a:lnSpc>
                  <a:spcPts val="1492"/>
                </a:lnSpc>
                <a:spcBef>
                  <a:spcPct val="0"/>
                </a:spcBef>
              </a:pPr>
              <a:endParaRPr/>
            </a:p>
          </p:txBody>
        </p:sp>
      </p:grpSp>
      <p:grpSp>
        <p:nvGrpSpPr>
          <p:cNvPr id="8" name="Group 8"/>
          <p:cNvGrpSpPr/>
          <p:nvPr/>
        </p:nvGrpSpPr>
        <p:grpSpPr>
          <a:xfrm>
            <a:off x="11160751" y="1028700"/>
            <a:ext cx="7605380" cy="9258300"/>
            <a:chOff x="0" y="0"/>
            <a:chExt cx="2024203" cy="2464134"/>
          </a:xfrm>
        </p:grpSpPr>
        <p:sp>
          <p:nvSpPr>
            <p:cNvPr id="9" name="Freeform 9"/>
            <p:cNvSpPr/>
            <p:nvPr/>
          </p:nvSpPr>
          <p:spPr>
            <a:xfrm>
              <a:off x="0" y="0"/>
              <a:ext cx="2024203" cy="2464134"/>
            </a:xfrm>
            <a:custGeom>
              <a:avLst/>
              <a:gdLst/>
              <a:ahLst/>
              <a:cxnLst/>
              <a:rect l="l" t="t" r="r" b="b"/>
              <a:pathLst>
                <a:path w="2024203" h="2464134">
                  <a:moveTo>
                    <a:pt x="0" y="0"/>
                  </a:moveTo>
                  <a:lnTo>
                    <a:pt x="2024203" y="0"/>
                  </a:lnTo>
                  <a:lnTo>
                    <a:pt x="2024203" y="2464134"/>
                  </a:lnTo>
                  <a:lnTo>
                    <a:pt x="0" y="2464134"/>
                  </a:lnTo>
                  <a:close/>
                </a:path>
              </a:pathLst>
            </a:custGeom>
            <a:gradFill rotWithShape="1">
              <a:gsLst>
                <a:gs pos="0">
                  <a:srgbClr val="1A2047">
                    <a:alpha val="100000"/>
                  </a:srgbClr>
                </a:gs>
                <a:gs pos="100000">
                  <a:srgbClr val="29399D">
                    <a:alpha val="100000"/>
                  </a:srgbClr>
                </a:gs>
              </a:gsLst>
              <a:lin ang="0"/>
            </a:gradFill>
          </p:spPr>
        </p:sp>
        <p:sp>
          <p:nvSpPr>
            <p:cNvPr id="10" name="TextBox 10"/>
            <p:cNvSpPr txBox="1"/>
            <p:nvPr/>
          </p:nvSpPr>
          <p:spPr>
            <a:xfrm>
              <a:off x="0" y="-57150"/>
              <a:ext cx="2024203" cy="2521284"/>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25500" y="1427865"/>
            <a:ext cx="10744310" cy="6954453"/>
          </a:xfrm>
          <a:custGeom>
            <a:avLst/>
            <a:gdLst/>
            <a:ahLst/>
            <a:cxnLst/>
            <a:rect l="l" t="t" r="r" b="b"/>
            <a:pathLst>
              <a:path w="10744310" h="6954453">
                <a:moveTo>
                  <a:pt x="0" y="0"/>
                </a:moveTo>
                <a:lnTo>
                  <a:pt x="10744310" y="0"/>
                </a:lnTo>
                <a:lnTo>
                  <a:pt x="10744310" y="6954452"/>
                </a:lnTo>
                <a:lnTo>
                  <a:pt x="0" y="6954452"/>
                </a:lnTo>
                <a:lnTo>
                  <a:pt x="0" y="0"/>
                </a:lnTo>
                <a:close/>
              </a:path>
            </a:pathLst>
          </a:custGeom>
          <a:blipFill>
            <a:blip r:embed="rId2"/>
            <a:stretch>
              <a:fillRect/>
            </a:stretch>
          </a:blipFill>
          <a:ln w="38100" cap="sq">
            <a:solidFill>
              <a:srgbClr val="000000"/>
            </a:solidFill>
            <a:prstDash val="solid"/>
            <a:miter/>
          </a:ln>
        </p:spPr>
      </p:sp>
      <p:sp>
        <p:nvSpPr>
          <p:cNvPr id="12" name="TextBox 12"/>
          <p:cNvSpPr txBox="1"/>
          <p:nvPr/>
        </p:nvSpPr>
        <p:spPr>
          <a:xfrm>
            <a:off x="2198508" y="177066"/>
            <a:ext cx="15287351" cy="1005203"/>
          </a:xfrm>
          <a:prstGeom prst="rect">
            <a:avLst/>
          </a:prstGeom>
        </p:spPr>
        <p:txBody>
          <a:bodyPr lIns="0" tIns="0" rIns="0" bIns="0" rtlCol="0" anchor="t">
            <a:spAutoFit/>
          </a:bodyPr>
          <a:lstStyle/>
          <a:p>
            <a:pPr>
              <a:lnSpc>
                <a:spcPts val="3920"/>
              </a:lnSpc>
            </a:pPr>
            <a:r>
              <a:rPr lang="en-US" sz="2800">
                <a:solidFill>
                  <a:srgbClr val="24307F"/>
                </a:solidFill>
                <a:latin typeface="Poppins Bold"/>
              </a:rPr>
              <a:t>Hubungan Jumlah Bayar (Total Amount) dan Jumlah Tip (Tip Amount) </a:t>
            </a:r>
          </a:p>
          <a:p>
            <a:pPr>
              <a:lnSpc>
                <a:spcPts val="3920"/>
              </a:lnSpc>
              <a:spcBef>
                <a:spcPct val="0"/>
              </a:spcBef>
            </a:pPr>
            <a:r>
              <a:rPr lang="en-US" sz="2800">
                <a:solidFill>
                  <a:srgbClr val="24307F"/>
                </a:solidFill>
                <a:latin typeface="Poppins Bold"/>
              </a:rPr>
              <a:t>yang Diberikan Penumpang kepada Pengemudi</a:t>
            </a:r>
          </a:p>
        </p:txBody>
      </p:sp>
      <p:sp>
        <p:nvSpPr>
          <p:cNvPr id="13" name="TextBox 13"/>
          <p:cNvSpPr txBox="1"/>
          <p:nvPr/>
        </p:nvSpPr>
        <p:spPr>
          <a:xfrm>
            <a:off x="11401283" y="1277520"/>
            <a:ext cx="6603436" cy="8686165"/>
          </a:xfrm>
          <a:prstGeom prst="rect">
            <a:avLst/>
          </a:prstGeom>
        </p:spPr>
        <p:txBody>
          <a:bodyPr lIns="0" tIns="0" rIns="0" bIns="0" rtlCol="0" anchor="t">
            <a:spAutoFit/>
          </a:bodyPr>
          <a:lstStyle/>
          <a:p>
            <a:pPr algn="just">
              <a:lnSpc>
                <a:spcPts val="2659"/>
              </a:lnSpc>
            </a:pPr>
            <a:r>
              <a:rPr lang="en-US" sz="1899">
                <a:solidFill>
                  <a:srgbClr val="FFFFFF"/>
                </a:solidFill>
                <a:latin typeface="Poppins Bold"/>
              </a:rPr>
              <a:t>1. Statistik Deskriptif </a:t>
            </a:r>
          </a:p>
          <a:p>
            <a:pPr marL="410208" lvl="1" indent="-205104" algn="just">
              <a:lnSpc>
                <a:spcPts val="2659"/>
              </a:lnSpc>
              <a:buFont typeface="Arial"/>
              <a:buChar char="•"/>
            </a:pPr>
            <a:r>
              <a:rPr lang="en-US" sz="1899">
                <a:solidFill>
                  <a:srgbClr val="FFFFFF"/>
                </a:solidFill>
                <a:latin typeface="Poppins"/>
              </a:rPr>
              <a:t>Rata-rata jumlah total bayar per perjalanan adalah sekitar 23.88 USD, dengan standar deviasi sekitar 14.36 USD, menunjukkan variasi yang cukup besar.</a:t>
            </a:r>
          </a:p>
          <a:p>
            <a:pPr marL="410208" lvl="1" indent="-205104" algn="just">
              <a:lnSpc>
                <a:spcPts val="2659"/>
              </a:lnSpc>
              <a:buFont typeface="Arial"/>
              <a:buChar char="•"/>
            </a:pPr>
            <a:r>
              <a:rPr lang="en-US" sz="1899">
                <a:solidFill>
                  <a:srgbClr val="FFFFFF"/>
                </a:solidFill>
                <a:latin typeface="Poppins"/>
              </a:rPr>
              <a:t>Jumlah total bayar berkisar dari 0.00 USD hingga 349.60 USD, dengan sebagian besar perjalanan memiliki total bayar di kisaran 15.00 USD hingga 28.02 USD.</a:t>
            </a:r>
          </a:p>
          <a:p>
            <a:pPr marL="410208" lvl="1" indent="-205104" algn="just">
              <a:lnSpc>
                <a:spcPts val="2659"/>
              </a:lnSpc>
              <a:buFont typeface="Arial"/>
              <a:buChar char="•"/>
            </a:pPr>
            <a:r>
              <a:rPr lang="en-US" sz="1899">
                <a:solidFill>
                  <a:srgbClr val="FFFFFF"/>
                </a:solidFill>
                <a:latin typeface="Poppins"/>
              </a:rPr>
              <a:t>Rata-rata jumlah tip yang diberikan oleh penumpang adalah sekitar 2.43 USD, dengan standar deviasi sekitar 2.97 USD, menunjukkan variasi yang cukup besar.</a:t>
            </a:r>
          </a:p>
          <a:p>
            <a:pPr marL="410208" lvl="1" indent="-205104" algn="just">
              <a:lnSpc>
                <a:spcPts val="2659"/>
              </a:lnSpc>
              <a:buFont typeface="Arial"/>
              <a:buChar char="•"/>
            </a:pPr>
            <a:r>
              <a:rPr lang="en-US" sz="1899">
                <a:solidFill>
                  <a:srgbClr val="FFFFFF"/>
                </a:solidFill>
                <a:latin typeface="Poppins"/>
              </a:rPr>
              <a:t>Jumlah tip berkisar dari 0.00 USD hingga 80.88 USD, dengan sebagian besar tip berada dalam kisaran yang lebih rendah.</a:t>
            </a:r>
          </a:p>
          <a:p>
            <a:pPr algn="just">
              <a:lnSpc>
                <a:spcPts val="1400"/>
              </a:lnSpc>
            </a:pPr>
            <a:endParaRPr lang="en-US" sz="1899">
              <a:solidFill>
                <a:srgbClr val="FFFFFF"/>
              </a:solidFill>
              <a:latin typeface="Poppins"/>
            </a:endParaRPr>
          </a:p>
          <a:p>
            <a:pPr algn="just">
              <a:lnSpc>
                <a:spcPts val="2659"/>
              </a:lnSpc>
            </a:pPr>
            <a:r>
              <a:rPr lang="en-US" sz="1899">
                <a:solidFill>
                  <a:srgbClr val="FFFFFF"/>
                </a:solidFill>
                <a:latin typeface="Poppins Bold"/>
              </a:rPr>
              <a:t>2. Scatter Plot</a:t>
            </a:r>
          </a:p>
          <a:p>
            <a:pPr marL="410208" lvl="1" indent="-205104" algn="just">
              <a:lnSpc>
                <a:spcPts val="2659"/>
              </a:lnSpc>
              <a:buFont typeface="Arial"/>
              <a:buChar char="•"/>
            </a:pPr>
            <a:r>
              <a:rPr lang="en-US" sz="1899">
                <a:solidFill>
                  <a:srgbClr val="FFFFFF"/>
                </a:solidFill>
                <a:latin typeface="Poppins"/>
              </a:rPr>
              <a:t>Scatter plot antara jumlah total bayar dan jumlah tip menunjukkan tren positif, yang dapat diinterpretasikan sebagai peningkatan jumlah tip seiring dengan peningkatan jumlah total bayar.</a:t>
            </a:r>
          </a:p>
          <a:p>
            <a:pPr algn="just">
              <a:lnSpc>
                <a:spcPts val="1400"/>
              </a:lnSpc>
            </a:pPr>
            <a:endParaRPr lang="en-US" sz="1899">
              <a:solidFill>
                <a:srgbClr val="FFFFFF"/>
              </a:solidFill>
              <a:latin typeface="Poppins"/>
            </a:endParaRPr>
          </a:p>
          <a:p>
            <a:pPr algn="just">
              <a:lnSpc>
                <a:spcPts val="2659"/>
              </a:lnSpc>
            </a:pPr>
            <a:r>
              <a:rPr lang="en-US" sz="1899">
                <a:solidFill>
                  <a:srgbClr val="FFFFFF"/>
                </a:solidFill>
                <a:latin typeface="Poppins Bold"/>
              </a:rPr>
              <a:t>3. Korelasi dan Uji Hipotesis</a:t>
            </a:r>
          </a:p>
          <a:p>
            <a:pPr marL="410208" lvl="1" indent="-205104" algn="just">
              <a:lnSpc>
                <a:spcPts val="2659"/>
              </a:lnSpc>
              <a:spcBef>
                <a:spcPct val="0"/>
              </a:spcBef>
              <a:buFont typeface="Arial"/>
              <a:buChar char="•"/>
            </a:pPr>
            <a:r>
              <a:rPr lang="en-US" sz="1899">
                <a:solidFill>
                  <a:srgbClr val="FFFFFF"/>
                </a:solidFill>
                <a:latin typeface="Poppins"/>
              </a:rPr>
              <a:t>Koefisien korelasi antara jumlah total bayar dan jumlah tip adalah 0.56, menunjukkan hubungan positif yang cukup kuat antara keduanya.</a:t>
            </a:r>
          </a:p>
        </p:txBody>
      </p:sp>
      <p:sp>
        <p:nvSpPr>
          <p:cNvPr id="14" name="TextBox 14"/>
          <p:cNvSpPr txBox="1"/>
          <p:nvPr/>
        </p:nvSpPr>
        <p:spPr>
          <a:xfrm>
            <a:off x="358850" y="8429942"/>
            <a:ext cx="10324419" cy="1675765"/>
          </a:xfrm>
          <a:prstGeom prst="rect">
            <a:avLst/>
          </a:prstGeom>
        </p:spPr>
        <p:txBody>
          <a:bodyPr lIns="0" tIns="0" rIns="0" bIns="0" rtlCol="0" anchor="t">
            <a:spAutoFit/>
          </a:bodyPr>
          <a:lstStyle/>
          <a:p>
            <a:pPr>
              <a:lnSpc>
                <a:spcPts val="2659"/>
              </a:lnSpc>
            </a:pPr>
            <a:r>
              <a:rPr lang="en-US" sz="1899">
                <a:solidFill>
                  <a:srgbClr val="000000"/>
                </a:solidFill>
                <a:latin typeface="Poppins Bold"/>
              </a:rPr>
              <a:t>Kesimpulan:</a:t>
            </a:r>
          </a:p>
          <a:p>
            <a:pPr marL="410209" lvl="1" indent="-205105">
              <a:lnSpc>
                <a:spcPts val="2659"/>
              </a:lnSpc>
              <a:buFont typeface="Arial"/>
              <a:buChar char="•"/>
            </a:pPr>
            <a:r>
              <a:rPr lang="en-US" sz="1899">
                <a:solidFill>
                  <a:srgbClr val="000000"/>
                </a:solidFill>
                <a:latin typeface="Poppins"/>
              </a:rPr>
              <a:t>Terdapat hubungan positif yang signifikan antara jumlah total bayar dan jumlah tip.</a:t>
            </a:r>
          </a:p>
          <a:p>
            <a:pPr marL="410209" lvl="1" indent="-205105">
              <a:lnSpc>
                <a:spcPts val="2659"/>
              </a:lnSpc>
              <a:buFont typeface="Arial"/>
              <a:buChar char="•"/>
            </a:pPr>
            <a:r>
              <a:rPr lang="en-US" sz="1899">
                <a:solidFill>
                  <a:srgbClr val="000000"/>
                </a:solidFill>
                <a:latin typeface="Poppins"/>
              </a:rPr>
              <a:t>Semakin besar jumlah total bayar, semakin besar juga jumlah tip yang diberikan oleh penumpang kepada pengemudi taksi.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740921" y="2743893"/>
            <a:ext cx="22047159" cy="3443103"/>
            <a:chOff x="0" y="0"/>
            <a:chExt cx="3618441" cy="565092"/>
          </a:xfrm>
        </p:grpSpPr>
        <p:sp>
          <p:nvSpPr>
            <p:cNvPr id="3" name="Freeform 3"/>
            <p:cNvSpPr/>
            <p:nvPr/>
          </p:nvSpPr>
          <p:spPr>
            <a:xfrm>
              <a:off x="0" y="0"/>
              <a:ext cx="3618441" cy="565092"/>
            </a:xfrm>
            <a:custGeom>
              <a:avLst/>
              <a:gdLst/>
              <a:ahLst/>
              <a:cxnLst/>
              <a:rect l="l" t="t" r="r" b="b"/>
              <a:pathLst>
                <a:path w="3618441" h="565092">
                  <a:moveTo>
                    <a:pt x="3618441" y="282546"/>
                  </a:moveTo>
                  <a:lnTo>
                    <a:pt x="3415241" y="565092"/>
                  </a:lnTo>
                  <a:lnTo>
                    <a:pt x="203200" y="565092"/>
                  </a:lnTo>
                  <a:lnTo>
                    <a:pt x="0" y="282546"/>
                  </a:lnTo>
                  <a:lnTo>
                    <a:pt x="203200" y="0"/>
                  </a:lnTo>
                  <a:lnTo>
                    <a:pt x="3415241" y="0"/>
                  </a:lnTo>
                  <a:lnTo>
                    <a:pt x="3618441" y="282546"/>
                  </a:lnTo>
                  <a:close/>
                </a:path>
              </a:pathLst>
            </a:custGeom>
            <a:gradFill rotWithShape="1">
              <a:gsLst>
                <a:gs pos="0">
                  <a:srgbClr val="27AAE1">
                    <a:alpha val="100000"/>
                  </a:srgbClr>
                </a:gs>
                <a:gs pos="100000">
                  <a:srgbClr val="254287">
                    <a:alpha val="100000"/>
                  </a:srgbClr>
                </a:gs>
              </a:gsLst>
              <a:lin ang="0"/>
            </a:gradFill>
          </p:spPr>
        </p:sp>
        <p:sp>
          <p:nvSpPr>
            <p:cNvPr id="4" name="TextBox 4"/>
            <p:cNvSpPr txBox="1"/>
            <p:nvPr/>
          </p:nvSpPr>
          <p:spPr>
            <a:xfrm>
              <a:off x="114300" y="-57150"/>
              <a:ext cx="3389841" cy="62224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68939" y="5910674"/>
            <a:ext cx="16419942" cy="3556051"/>
            <a:chOff x="0" y="0"/>
            <a:chExt cx="2694886" cy="583629"/>
          </a:xfrm>
        </p:grpSpPr>
        <p:sp>
          <p:nvSpPr>
            <p:cNvPr id="6" name="Freeform 6"/>
            <p:cNvSpPr/>
            <p:nvPr/>
          </p:nvSpPr>
          <p:spPr>
            <a:xfrm>
              <a:off x="0" y="0"/>
              <a:ext cx="2694886" cy="583629"/>
            </a:xfrm>
            <a:custGeom>
              <a:avLst/>
              <a:gdLst/>
              <a:ahLst/>
              <a:cxnLst/>
              <a:rect l="l" t="t" r="r" b="b"/>
              <a:pathLst>
                <a:path w="2694886" h="583629">
                  <a:moveTo>
                    <a:pt x="2694886" y="291815"/>
                  </a:moveTo>
                  <a:lnTo>
                    <a:pt x="2491686" y="583629"/>
                  </a:lnTo>
                  <a:lnTo>
                    <a:pt x="203200" y="583629"/>
                  </a:lnTo>
                  <a:lnTo>
                    <a:pt x="0" y="291815"/>
                  </a:lnTo>
                  <a:lnTo>
                    <a:pt x="203200" y="0"/>
                  </a:lnTo>
                  <a:lnTo>
                    <a:pt x="2491686" y="0"/>
                  </a:lnTo>
                  <a:lnTo>
                    <a:pt x="2694886" y="291815"/>
                  </a:lnTo>
                  <a:close/>
                </a:path>
              </a:pathLst>
            </a:custGeom>
            <a:gradFill rotWithShape="1">
              <a:gsLst>
                <a:gs pos="0">
                  <a:srgbClr val="1A2047">
                    <a:alpha val="100000"/>
                  </a:srgbClr>
                </a:gs>
                <a:gs pos="100000">
                  <a:srgbClr val="29399D">
                    <a:alpha val="100000"/>
                  </a:srgbClr>
                </a:gs>
              </a:gsLst>
              <a:lin ang="0"/>
            </a:gradFill>
          </p:spPr>
        </p:sp>
        <p:sp>
          <p:nvSpPr>
            <p:cNvPr id="7" name="TextBox 7"/>
            <p:cNvSpPr txBox="1"/>
            <p:nvPr/>
          </p:nvSpPr>
          <p:spPr>
            <a:xfrm>
              <a:off x="114300" y="-57150"/>
              <a:ext cx="2466286" cy="640779"/>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4998602" y="1057275"/>
            <a:ext cx="9550279" cy="0"/>
          </a:xfrm>
          <a:prstGeom prst="line">
            <a:avLst/>
          </a:prstGeom>
          <a:ln w="57150" cap="flat">
            <a:solidFill>
              <a:srgbClr val="24307F"/>
            </a:solidFill>
            <a:prstDash val="solid"/>
            <a:headEnd type="none" w="sm" len="sm"/>
            <a:tailEnd type="oval" w="lg" len="lg"/>
          </a:ln>
        </p:spPr>
      </p:sp>
      <p:sp>
        <p:nvSpPr>
          <p:cNvPr id="9" name="TextBox 9"/>
          <p:cNvSpPr txBox="1"/>
          <p:nvPr/>
        </p:nvSpPr>
        <p:spPr>
          <a:xfrm>
            <a:off x="3274945" y="3149425"/>
            <a:ext cx="5553281" cy="676215"/>
          </a:xfrm>
          <a:prstGeom prst="rect">
            <a:avLst/>
          </a:prstGeom>
        </p:spPr>
        <p:txBody>
          <a:bodyPr lIns="0" tIns="0" rIns="0" bIns="0" rtlCol="0" anchor="t">
            <a:spAutoFit/>
          </a:bodyPr>
          <a:lstStyle/>
          <a:p>
            <a:pPr algn="ctr">
              <a:lnSpc>
                <a:spcPts val="5192"/>
              </a:lnSpc>
              <a:spcBef>
                <a:spcPct val="0"/>
              </a:spcBef>
            </a:pPr>
            <a:r>
              <a:rPr lang="en-US" sz="3709">
                <a:solidFill>
                  <a:srgbClr val="FFFFFF"/>
                </a:solidFill>
                <a:latin typeface="Poppins Semi-Bold"/>
              </a:rPr>
              <a:t>Promosi Kesadaran Tip</a:t>
            </a:r>
          </a:p>
        </p:txBody>
      </p:sp>
      <p:sp>
        <p:nvSpPr>
          <p:cNvPr id="10" name="TextBox 10"/>
          <p:cNvSpPr txBox="1"/>
          <p:nvPr/>
        </p:nvSpPr>
        <p:spPr>
          <a:xfrm>
            <a:off x="3188927" y="3911365"/>
            <a:ext cx="12731654" cy="1999309"/>
          </a:xfrm>
          <a:prstGeom prst="rect">
            <a:avLst/>
          </a:prstGeom>
        </p:spPr>
        <p:txBody>
          <a:bodyPr lIns="0" tIns="0" rIns="0" bIns="0" rtlCol="0" anchor="t">
            <a:spAutoFit/>
          </a:bodyPr>
          <a:lstStyle/>
          <a:p>
            <a:pPr marL="493776" lvl="1" indent="-246888" algn="just">
              <a:lnSpc>
                <a:spcPts val="3201"/>
              </a:lnSpc>
              <a:buFont typeface="Arial"/>
              <a:buChar char="•"/>
            </a:pPr>
            <a:r>
              <a:rPr lang="en-US" sz="2287">
                <a:solidFill>
                  <a:srgbClr val="FFFFFF"/>
                </a:solidFill>
                <a:latin typeface="Poppins"/>
              </a:rPr>
              <a:t>Saran: Promosikan kebijakan memberikan tip secara positif kepada penumpang.</a:t>
            </a:r>
          </a:p>
          <a:p>
            <a:pPr marL="493776" lvl="1" indent="-246888" algn="just">
              <a:lnSpc>
                <a:spcPts val="3201"/>
              </a:lnSpc>
              <a:buFont typeface="Arial"/>
              <a:buChar char="•"/>
            </a:pPr>
            <a:r>
              <a:rPr lang="en-US" sz="2287">
                <a:solidFill>
                  <a:srgbClr val="FFFFFF"/>
                </a:solidFill>
                <a:latin typeface="Poppins"/>
              </a:rPr>
              <a:t>Langkah Aksi: Gunakan pesan promosi di kendaraan atau aplikasi untuk meningkatkan kesadaran penumpang tentang pentingnya memberikan tip kepada pengemudi yang memberikan pelayanan baik.</a:t>
            </a:r>
          </a:p>
          <a:p>
            <a:pPr algn="just">
              <a:lnSpc>
                <a:spcPts val="3201"/>
              </a:lnSpc>
              <a:spcBef>
                <a:spcPct val="0"/>
              </a:spcBef>
            </a:pPr>
            <a:endParaRPr lang="en-US" sz="2287">
              <a:solidFill>
                <a:srgbClr val="FFFFFF"/>
              </a:solidFill>
              <a:latin typeface="Poppins"/>
            </a:endParaRPr>
          </a:p>
        </p:txBody>
      </p:sp>
      <p:sp>
        <p:nvSpPr>
          <p:cNvPr id="11" name="TextBox 11"/>
          <p:cNvSpPr txBox="1"/>
          <p:nvPr/>
        </p:nvSpPr>
        <p:spPr>
          <a:xfrm>
            <a:off x="6108204" y="240031"/>
            <a:ext cx="11151096" cy="984250"/>
          </a:xfrm>
          <a:prstGeom prst="rect">
            <a:avLst/>
          </a:prstGeom>
        </p:spPr>
        <p:txBody>
          <a:bodyPr lIns="0" tIns="0" rIns="0" bIns="0" rtlCol="0" anchor="t">
            <a:spAutoFit/>
          </a:bodyPr>
          <a:lstStyle/>
          <a:p>
            <a:pPr algn="r">
              <a:lnSpc>
                <a:spcPts val="7699"/>
              </a:lnSpc>
              <a:spcBef>
                <a:spcPct val="0"/>
              </a:spcBef>
            </a:pPr>
            <a:r>
              <a:rPr lang="en-US" sz="5499">
                <a:solidFill>
                  <a:srgbClr val="267FBC"/>
                </a:solidFill>
                <a:latin typeface="Poppins Ultra-Bold"/>
              </a:rPr>
              <a:t>Saran dan Rekomendasi</a:t>
            </a:r>
          </a:p>
        </p:txBody>
      </p:sp>
      <p:sp>
        <p:nvSpPr>
          <p:cNvPr id="12" name="TextBox 12"/>
          <p:cNvSpPr txBox="1"/>
          <p:nvPr/>
        </p:nvSpPr>
        <p:spPr>
          <a:xfrm>
            <a:off x="662186" y="1255878"/>
            <a:ext cx="16597114" cy="750569"/>
          </a:xfrm>
          <a:prstGeom prst="rect">
            <a:avLst/>
          </a:prstGeom>
        </p:spPr>
        <p:txBody>
          <a:bodyPr lIns="0" tIns="0" rIns="0" bIns="0" rtlCol="0" anchor="t">
            <a:spAutoFit/>
          </a:bodyPr>
          <a:lstStyle/>
          <a:p>
            <a:pPr algn="r">
              <a:lnSpc>
                <a:spcPts val="5880"/>
              </a:lnSpc>
              <a:spcBef>
                <a:spcPct val="0"/>
              </a:spcBef>
            </a:pPr>
            <a:r>
              <a:rPr lang="en-US" sz="4200">
                <a:solidFill>
                  <a:srgbClr val="24307F"/>
                </a:solidFill>
                <a:latin typeface="Poppins Bold"/>
              </a:rPr>
              <a:t>Analisis Hubungan  Jumlah Bayar dan Jumlah Tip</a:t>
            </a:r>
          </a:p>
        </p:txBody>
      </p:sp>
      <p:sp>
        <p:nvSpPr>
          <p:cNvPr id="13" name="TextBox 13"/>
          <p:cNvSpPr txBox="1"/>
          <p:nvPr/>
        </p:nvSpPr>
        <p:spPr>
          <a:xfrm>
            <a:off x="5308883" y="6361600"/>
            <a:ext cx="12181199" cy="677312"/>
          </a:xfrm>
          <a:prstGeom prst="rect">
            <a:avLst/>
          </a:prstGeom>
        </p:spPr>
        <p:txBody>
          <a:bodyPr lIns="0" tIns="0" rIns="0" bIns="0" rtlCol="0" anchor="t">
            <a:spAutoFit/>
          </a:bodyPr>
          <a:lstStyle/>
          <a:p>
            <a:pPr>
              <a:lnSpc>
                <a:spcPts val="5192"/>
              </a:lnSpc>
              <a:spcBef>
                <a:spcPct val="0"/>
              </a:spcBef>
            </a:pPr>
            <a:r>
              <a:rPr lang="en-US" sz="3709">
                <a:solidFill>
                  <a:srgbClr val="FFFFFF"/>
                </a:solidFill>
                <a:latin typeface="Poppins Semi-Bold"/>
              </a:rPr>
              <a:t>Edukasi Pengemudi tentang Kualitas Pelayanan</a:t>
            </a:r>
          </a:p>
        </p:txBody>
      </p:sp>
      <p:sp>
        <p:nvSpPr>
          <p:cNvPr id="14" name="TextBox 14"/>
          <p:cNvSpPr txBox="1"/>
          <p:nvPr/>
        </p:nvSpPr>
        <p:spPr>
          <a:xfrm>
            <a:off x="5139495" y="7258991"/>
            <a:ext cx="12731654" cy="1999309"/>
          </a:xfrm>
          <a:prstGeom prst="rect">
            <a:avLst/>
          </a:prstGeom>
        </p:spPr>
        <p:txBody>
          <a:bodyPr lIns="0" tIns="0" rIns="0" bIns="0" rtlCol="0" anchor="t">
            <a:spAutoFit/>
          </a:bodyPr>
          <a:lstStyle/>
          <a:p>
            <a:pPr marL="493776" lvl="1" indent="-246888" algn="just">
              <a:lnSpc>
                <a:spcPts val="3201"/>
              </a:lnSpc>
              <a:buFont typeface="Arial"/>
              <a:buChar char="•"/>
            </a:pPr>
            <a:r>
              <a:rPr lang="en-US" sz="2287">
                <a:solidFill>
                  <a:srgbClr val="FFFFFF"/>
                </a:solidFill>
                <a:latin typeface="Poppins"/>
              </a:rPr>
              <a:t>Saran: Berikan pelatihan kepada pengemudi tentang pentingnya pelayanan yang baik untuk mendorong penumpang memberikan tip.</a:t>
            </a:r>
          </a:p>
          <a:p>
            <a:pPr marL="493776" lvl="1" indent="-246888" algn="just">
              <a:lnSpc>
                <a:spcPts val="3201"/>
              </a:lnSpc>
              <a:buFont typeface="Arial"/>
              <a:buChar char="•"/>
            </a:pPr>
            <a:r>
              <a:rPr lang="en-US" sz="2287">
                <a:solidFill>
                  <a:srgbClr val="FFFFFF"/>
                </a:solidFill>
                <a:latin typeface="Poppins"/>
              </a:rPr>
              <a:t>Langkah Aksi: Adakan sesi pelatihan reguler yang fokus pada aspek-aspek kualitas pelayanan</a:t>
            </a:r>
          </a:p>
          <a:p>
            <a:pPr algn="just">
              <a:lnSpc>
                <a:spcPts val="3201"/>
              </a:lnSpc>
              <a:spcBef>
                <a:spcPct val="0"/>
              </a:spcBef>
            </a:pPr>
            <a:endParaRPr lang="en-US" sz="2287">
              <a:solidFill>
                <a:srgbClr val="FFFFFF"/>
              </a:solidFill>
              <a:latin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788554">
            <a:off x="11592811" y="-5607949"/>
            <a:ext cx="3766175" cy="18761425"/>
            <a:chOff x="0" y="0"/>
            <a:chExt cx="1174900" cy="5852836"/>
          </a:xfrm>
        </p:grpSpPr>
        <p:sp>
          <p:nvSpPr>
            <p:cNvPr id="3" name="Freeform 3"/>
            <p:cNvSpPr/>
            <p:nvPr/>
          </p:nvSpPr>
          <p:spPr>
            <a:xfrm>
              <a:off x="0" y="0"/>
              <a:ext cx="1174900" cy="5852836"/>
            </a:xfrm>
            <a:custGeom>
              <a:avLst/>
              <a:gdLst/>
              <a:ahLst/>
              <a:cxnLst/>
              <a:rect l="l" t="t" r="r" b="b"/>
              <a:pathLst>
                <a:path w="1174900" h="5852836">
                  <a:moveTo>
                    <a:pt x="0" y="0"/>
                  </a:moveTo>
                  <a:lnTo>
                    <a:pt x="1174900" y="0"/>
                  </a:lnTo>
                  <a:lnTo>
                    <a:pt x="1174900" y="5852836"/>
                  </a:lnTo>
                  <a:lnTo>
                    <a:pt x="0" y="5852836"/>
                  </a:lnTo>
                  <a:close/>
                </a:path>
              </a:pathLst>
            </a:custGeom>
            <a:gradFill rotWithShape="1">
              <a:gsLst>
                <a:gs pos="0">
                  <a:srgbClr val="27AAE1">
                    <a:alpha val="100000"/>
                  </a:srgbClr>
                </a:gs>
                <a:gs pos="100000">
                  <a:srgbClr val="254287">
                    <a:alpha val="100000"/>
                  </a:srgbClr>
                </a:gs>
              </a:gsLst>
              <a:lin ang="0"/>
            </a:gradFill>
          </p:spPr>
        </p:sp>
        <p:sp>
          <p:nvSpPr>
            <p:cNvPr id="4" name="TextBox 4"/>
            <p:cNvSpPr txBox="1"/>
            <p:nvPr/>
          </p:nvSpPr>
          <p:spPr>
            <a:xfrm>
              <a:off x="0" y="-28575"/>
              <a:ext cx="1174900" cy="5881411"/>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788554">
            <a:off x="9042524" y="-1943314"/>
            <a:ext cx="970722" cy="5551404"/>
            <a:chOff x="0" y="0"/>
            <a:chExt cx="302828" cy="1731823"/>
          </a:xfrm>
        </p:grpSpPr>
        <p:sp>
          <p:nvSpPr>
            <p:cNvPr id="6" name="Freeform 6"/>
            <p:cNvSpPr/>
            <p:nvPr/>
          </p:nvSpPr>
          <p:spPr>
            <a:xfrm>
              <a:off x="0" y="0"/>
              <a:ext cx="302828" cy="1731823"/>
            </a:xfrm>
            <a:custGeom>
              <a:avLst/>
              <a:gdLst/>
              <a:ahLst/>
              <a:cxnLst/>
              <a:rect l="l" t="t" r="r" b="b"/>
              <a:pathLst>
                <a:path w="302828" h="1731823">
                  <a:moveTo>
                    <a:pt x="0" y="0"/>
                  </a:moveTo>
                  <a:lnTo>
                    <a:pt x="302828" y="0"/>
                  </a:lnTo>
                  <a:lnTo>
                    <a:pt x="302828" y="1731823"/>
                  </a:lnTo>
                  <a:lnTo>
                    <a:pt x="0" y="1731823"/>
                  </a:lnTo>
                  <a:close/>
                </a:path>
              </a:pathLst>
            </a:custGeom>
            <a:gradFill rotWithShape="1">
              <a:gsLst>
                <a:gs pos="0">
                  <a:srgbClr val="269ED6">
                    <a:alpha val="100000"/>
                  </a:srgbClr>
                </a:gs>
                <a:gs pos="100000">
                  <a:srgbClr val="27AAE1">
                    <a:alpha val="0"/>
                  </a:srgbClr>
                </a:gs>
              </a:gsLst>
              <a:lin ang="5400000"/>
            </a:gradFill>
          </p:spPr>
        </p:sp>
        <p:sp>
          <p:nvSpPr>
            <p:cNvPr id="7" name="TextBox 7"/>
            <p:cNvSpPr txBox="1"/>
            <p:nvPr/>
          </p:nvSpPr>
          <p:spPr>
            <a:xfrm>
              <a:off x="0" y="-28575"/>
              <a:ext cx="302828" cy="1760398"/>
            </a:xfrm>
            <a:prstGeom prst="rect">
              <a:avLst/>
            </a:prstGeom>
          </p:spPr>
          <p:txBody>
            <a:bodyPr lIns="49237" tIns="49237" rIns="49237" bIns="49237" rtlCol="0" anchor="ctr"/>
            <a:lstStyle/>
            <a:p>
              <a:pPr algn="ctr">
                <a:lnSpc>
                  <a:spcPts val="1492"/>
                </a:lnSpc>
                <a:spcBef>
                  <a:spcPct val="0"/>
                </a:spcBef>
              </a:pPr>
              <a:endParaRPr/>
            </a:p>
          </p:txBody>
        </p:sp>
      </p:grpSp>
      <p:grpSp>
        <p:nvGrpSpPr>
          <p:cNvPr id="8" name="Group 8"/>
          <p:cNvGrpSpPr/>
          <p:nvPr/>
        </p:nvGrpSpPr>
        <p:grpSpPr>
          <a:xfrm>
            <a:off x="-3156240" y="8530113"/>
            <a:ext cx="10060732" cy="728187"/>
            <a:chOff x="0" y="0"/>
            <a:chExt cx="9650575" cy="698500"/>
          </a:xfrm>
        </p:grpSpPr>
        <p:sp>
          <p:nvSpPr>
            <p:cNvPr id="9" name="Freeform 9"/>
            <p:cNvSpPr/>
            <p:nvPr/>
          </p:nvSpPr>
          <p:spPr>
            <a:xfrm>
              <a:off x="0" y="0"/>
              <a:ext cx="9650575" cy="698500"/>
            </a:xfrm>
            <a:custGeom>
              <a:avLst/>
              <a:gdLst/>
              <a:ahLst/>
              <a:cxnLst/>
              <a:rect l="l" t="t" r="r" b="b"/>
              <a:pathLst>
                <a:path w="9650575" h="698500">
                  <a:moveTo>
                    <a:pt x="9650575" y="349250"/>
                  </a:moveTo>
                  <a:lnTo>
                    <a:pt x="9447375" y="698500"/>
                  </a:lnTo>
                  <a:lnTo>
                    <a:pt x="203200" y="698500"/>
                  </a:lnTo>
                  <a:lnTo>
                    <a:pt x="0" y="349250"/>
                  </a:lnTo>
                  <a:lnTo>
                    <a:pt x="203200" y="0"/>
                  </a:lnTo>
                  <a:lnTo>
                    <a:pt x="9447375" y="0"/>
                  </a:lnTo>
                  <a:lnTo>
                    <a:pt x="9650575" y="349250"/>
                  </a:lnTo>
                  <a:close/>
                </a:path>
              </a:pathLst>
            </a:custGeom>
            <a:gradFill rotWithShape="1">
              <a:gsLst>
                <a:gs pos="0">
                  <a:srgbClr val="24307F">
                    <a:alpha val="100000"/>
                  </a:srgbClr>
                </a:gs>
                <a:gs pos="100000">
                  <a:srgbClr val="27AAE1">
                    <a:alpha val="100000"/>
                  </a:srgbClr>
                </a:gs>
              </a:gsLst>
              <a:lin ang="0"/>
            </a:gradFill>
          </p:spPr>
        </p:sp>
        <p:sp>
          <p:nvSpPr>
            <p:cNvPr id="10" name="TextBox 10"/>
            <p:cNvSpPr txBox="1"/>
            <p:nvPr/>
          </p:nvSpPr>
          <p:spPr>
            <a:xfrm>
              <a:off x="114300" y="-28575"/>
              <a:ext cx="9421975" cy="727075"/>
            </a:xfrm>
            <a:prstGeom prst="rect">
              <a:avLst/>
            </a:prstGeom>
          </p:spPr>
          <p:txBody>
            <a:bodyPr lIns="49237" tIns="49237" rIns="49237" bIns="49237" rtlCol="0" anchor="ctr"/>
            <a:lstStyle/>
            <a:p>
              <a:pPr algn="ctr">
                <a:lnSpc>
                  <a:spcPts val="1492"/>
                </a:lnSpc>
                <a:spcBef>
                  <a:spcPct val="0"/>
                </a:spcBef>
              </a:pPr>
              <a:endParaRPr/>
            </a:p>
          </p:txBody>
        </p:sp>
      </p:grpSp>
      <p:grpSp>
        <p:nvGrpSpPr>
          <p:cNvPr id="11" name="Group 11"/>
          <p:cNvGrpSpPr/>
          <p:nvPr/>
        </p:nvGrpSpPr>
        <p:grpSpPr>
          <a:xfrm rot="1823122">
            <a:off x="16438873" y="2533883"/>
            <a:ext cx="3084545" cy="11340130"/>
            <a:chOff x="0" y="0"/>
            <a:chExt cx="962258" cy="3537680"/>
          </a:xfrm>
        </p:grpSpPr>
        <p:sp>
          <p:nvSpPr>
            <p:cNvPr id="12" name="Freeform 12"/>
            <p:cNvSpPr/>
            <p:nvPr/>
          </p:nvSpPr>
          <p:spPr>
            <a:xfrm>
              <a:off x="0" y="0"/>
              <a:ext cx="962258" cy="3537680"/>
            </a:xfrm>
            <a:custGeom>
              <a:avLst/>
              <a:gdLst/>
              <a:ahLst/>
              <a:cxnLst/>
              <a:rect l="l" t="t" r="r" b="b"/>
              <a:pathLst>
                <a:path w="962258" h="3537680">
                  <a:moveTo>
                    <a:pt x="0" y="0"/>
                  </a:moveTo>
                  <a:lnTo>
                    <a:pt x="962258" y="0"/>
                  </a:lnTo>
                  <a:lnTo>
                    <a:pt x="962258" y="3537680"/>
                  </a:lnTo>
                  <a:lnTo>
                    <a:pt x="0" y="3537680"/>
                  </a:lnTo>
                  <a:close/>
                </a:path>
              </a:pathLst>
            </a:custGeom>
            <a:gradFill rotWithShape="1">
              <a:gsLst>
                <a:gs pos="0">
                  <a:srgbClr val="27AAE1">
                    <a:alpha val="100000"/>
                  </a:srgbClr>
                </a:gs>
                <a:gs pos="100000">
                  <a:srgbClr val="254287">
                    <a:alpha val="100000"/>
                  </a:srgbClr>
                </a:gs>
              </a:gsLst>
              <a:lin ang="0"/>
            </a:gradFill>
          </p:spPr>
        </p:sp>
        <p:sp>
          <p:nvSpPr>
            <p:cNvPr id="13" name="TextBox 13"/>
            <p:cNvSpPr txBox="1"/>
            <p:nvPr/>
          </p:nvSpPr>
          <p:spPr>
            <a:xfrm>
              <a:off x="0" y="-28575"/>
              <a:ext cx="962258" cy="3566255"/>
            </a:xfrm>
            <a:prstGeom prst="rect">
              <a:avLst/>
            </a:prstGeom>
          </p:spPr>
          <p:txBody>
            <a:bodyPr lIns="49237" tIns="49237" rIns="49237" bIns="49237" rtlCol="0" anchor="ctr"/>
            <a:lstStyle/>
            <a:p>
              <a:pPr algn="ctr">
                <a:lnSpc>
                  <a:spcPts val="1492"/>
                </a:lnSpc>
                <a:spcBef>
                  <a:spcPct val="0"/>
                </a:spcBef>
              </a:pPr>
              <a:endParaRPr/>
            </a:p>
          </p:txBody>
        </p:sp>
      </p:grpSp>
      <p:grpSp>
        <p:nvGrpSpPr>
          <p:cNvPr id="14" name="Group 14"/>
          <p:cNvGrpSpPr/>
          <p:nvPr/>
        </p:nvGrpSpPr>
        <p:grpSpPr>
          <a:xfrm rot="1840381">
            <a:off x="11755979" y="-2760091"/>
            <a:ext cx="4053482" cy="18112455"/>
            <a:chOff x="0" y="0"/>
            <a:chExt cx="1264529" cy="5650383"/>
          </a:xfrm>
        </p:grpSpPr>
        <p:sp>
          <p:nvSpPr>
            <p:cNvPr id="15" name="Freeform 15"/>
            <p:cNvSpPr/>
            <p:nvPr/>
          </p:nvSpPr>
          <p:spPr>
            <a:xfrm>
              <a:off x="0" y="0"/>
              <a:ext cx="1264529" cy="5650383"/>
            </a:xfrm>
            <a:custGeom>
              <a:avLst/>
              <a:gdLst/>
              <a:ahLst/>
              <a:cxnLst/>
              <a:rect l="l" t="t" r="r" b="b"/>
              <a:pathLst>
                <a:path w="1264529" h="5650383">
                  <a:moveTo>
                    <a:pt x="0" y="0"/>
                  </a:moveTo>
                  <a:lnTo>
                    <a:pt x="1264529" y="0"/>
                  </a:lnTo>
                  <a:lnTo>
                    <a:pt x="1264529" y="5650383"/>
                  </a:lnTo>
                  <a:lnTo>
                    <a:pt x="0" y="5650383"/>
                  </a:lnTo>
                  <a:close/>
                </a:path>
              </a:pathLst>
            </a:custGeom>
            <a:gradFill rotWithShape="1">
              <a:gsLst>
                <a:gs pos="0">
                  <a:srgbClr val="29399D">
                    <a:alpha val="100000"/>
                  </a:srgbClr>
                </a:gs>
                <a:gs pos="100000">
                  <a:srgbClr val="1A2047">
                    <a:alpha val="100000"/>
                  </a:srgbClr>
                </a:gs>
              </a:gsLst>
              <a:lin ang="2100000"/>
            </a:gradFill>
          </p:spPr>
        </p:sp>
        <p:sp>
          <p:nvSpPr>
            <p:cNvPr id="16" name="TextBox 16"/>
            <p:cNvSpPr txBox="1"/>
            <p:nvPr/>
          </p:nvSpPr>
          <p:spPr>
            <a:xfrm>
              <a:off x="0" y="-28575"/>
              <a:ext cx="1264529" cy="5678958"/>
            </a:xfrm>
            <a:prstGeom prst="rect">
              <a:avLst/>
            </a:prstGeom>
          </p:spPr>
          <p:txBody>
            <a:bodyPr lIns="49237" tIns="49237" rIns="49237" bIns="49237" rtlCol="0" anchor="ctr"/>
            <a:lstStyle/>
            <a:p>
              <a:pPr algn="ctr">
                <a:lnSpc>
                  <a:spcPts val="1492"/>
                </a:lnSpc>
                <a:spcBef>
                  <a:spcPct val="0"/>
                </a:spcBef>
              </a:pPr>
              <a:endParaRPr/>
            </a:p>
          </p:txBody>
        </p:sp>
      </p:grpSp>
      <p:sp>
        <p:nvSpPr>
          <p:cNvPr id="17" name="Freeform 17"/>
          <p:cNvSpPr/>
          <p:nvPr/>
        </p:nvSpPr>
        <p:spPr>
          <a:xfrm>
            <a:off x="9175342" y="1590144"/>
            <a:ext cx="8180388" cy="7106712"/>
          </a:xfrm>
          <a:custGeom>
            <a:avLst/>
            <a:gdLst/>
            <a:ahLst/>
            <a:cxnLst/>
            <a:rect l="l" t="t" r="r" b="b"/>
            <a:pathLst>
              <a:path w="8180388" h="7106712">
                <a:moveTo>
                  <a:pt x="0" y="0"/>
                </a:moveTo>
                <a:lnTo>
                  <a:pt x="8180389" y="0"/>
                </a:lnTo>
                <a:lnTo>
                  <a:pt x="8180389" y="7106712"/>
                </a:lnTo>
                <a:lnTo>
                  <a:pt x="0" y="71067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8" name="Group 18"/>
          <p:cNvGrpSpPr/>
          <p:nvPr/>
        </p:nvGrpSpPr>
        <p:grpSpPr>
          <a:xfrm>
            <a:off x="9418232" y="1811908"/>
            <a:ext cx="7694609" cy="6663184"/>
            <a:chOff x="0" y="0"/>
            <a:chExt cx="4282440" cy="3708400"/>
          </a:xfrm>
        </p:grpSpPr>
        <p:sp>
          <p:nvSpPr>
            <p:cNvPr id="19" name="Freeform 1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28782" r="-28782"/>
              </a:stretch>
            </a:blipFill>
          </p:spPr>
        </p:sp>
      </p:grpSp>
      <p:grpSp>
        <p:nvGrpSpPr>
          <p:cNvPr id="20" name="Group 20"/>
          <p:cNvGrpSpPr/>
          <p:nvPr/>
        </p:nvGrpSpPr>
        <p:grpSpPr>
          <a:xfrm rot="1823122">
            <a:off x="14137733" y="4180759"/>
            <a:ext cx="986875" cy="9790233"/>
            <a:chOff x="0" y="0"/>
            <a:chExt cx="307867" cy="3054173"/>
          </a:xfrm>
        </p:grpSpPr>
        <p:sp>
          <p:nvSpPr>
            <p:cNvPr id="21" name="Freeform 21"/>
            <p:cNvSpPr/>
            <p:nvPr/>
          </p:nvSpPr>
          <p:spPr>
            <a:xfrm>
              <a:off x="0" y="0"/>
              <a:ext cx="307867" cy="3054173"/>
            </a:xfrm>
            <a:custGeom>
              <a:avLst/>
              <a:gdLst/>
              <a:ahLst/>
              <a:cxnLst/>
              <a:rect l="l" t="t" r="r" b="b"/>
              <a:pathLst>
                <a:path w="307867" h="3054173">
                  <a:moveTo>
                    <a:pt x="0" y="0"/>
                  </a:moveTo>
                  <a:lnTo>
                    <a:pt x="307867" y="0"/>
                  </a:lnTo>
                  <a:lnTo>
                    <a:pt x="307867" y="3054173"/>
                  </a:lnTo>
                  <a:lnTo>
                    <a:pt x="0" y="3054173"/>
                  </a:lnTo>
                  <a:close/>
                </a:path>
              </a:pathLst>
            </a:custGeom>
            <a:gradFill rotWithShape="1">
              <a:gsLst>
                <a:gs pos="0">
                  <a:srgbClr val="27AAE1">
                    <a:alpha val="0"/>
                  </a:srgbClr>
                </a:gs>
                <a:gs pos="100000">
                  <a:srgbClr val="269ED6">
                    <a:alpha val="100000"/>
                  </a:srgbClr>
                </a:gs>
              </a:gsLst>
              <a:lin ang="5400000"/>
            </a:gradFill>
          </p:spPr>
        </p:sp>
        <p:sp>
          <p:nvSpPr>
            <p:cNvPr id="22" name="TextBox 22"/>
            <p:cNvSpPr txBox="1"/>
            <p:nvPr/>
          </p:nvSpPr>
          <p:spPr>
            <a:xfrm>
              <a:off x="0" y="-28575"/>
              <a:ext cx="307867" cy="3082748"/>
            </a:xfrm>
            <a:prstGeom prst="rect">
              <a:avLst/>
            </a:prstGeom>
          </p:spPr>
          <p:txBody>
            <a:bodyPr lIns="49237" tIns="49237" rIns="49237" bIns="49237" rtlCol="0" anchor="ctr"/>
            <a:lstStyle/>
            <a:p>
              <a:pPr algn="ctr">
                <a:lnSpc>
                  <a:spcPts val="1492"/>
                </a:lnSpc>
                <a:spcBef>
                  <a:spcPct val="0"/>
                </a:spcBef>
              </a:pPr>
              <a:endParaRPr/>
            </a:p>
          </p:txBody>
        </p:sp>
      </p:grpSp>
      <p:grpSp>
        <p:nvGrpSpPr>
          <p:cNvPr id="23" name="Group 23"/>
          <p:cNvGrpSpPr/>
          <p:nvPr/>
        </p:nvGrpSpPr>
        <p:grpSpPr>
          <a:xfrm>
            <a:off x="9144000" y="8475092"/>
            <a:ext cx="1297331" cy="1114894"/>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7AAE1">
                    <a:alpha val="100000"/>
                  </a:srgbClr>
                </a:gs>
                <a:gs pos="100000">
                  <a:srgbClr val="254287">
                    <a:alpha val="100000"/>
                  </a:srgbClr>
                </a:gs>
              </a:gsLst>
              <a:lin ang="0"/>
            </a:gradFill>
          </p:spPr>
        </p:sp>
        <p:sp>
          <p:nvSpPr>
            <p:cNvPr id="25" name="TextBox 2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6931389" y="1420304"/>
            <a:ext cx="911369" cy="783208"/>
            <a:chOff x="0" y="0"/>
            <a:chExt cx="812800" cy="698500"/>
          </a:xfrm>
        </p:grpSpPr>
        <p:sp>
          <p:nvSpPr>
            <p:cNvPr id="27" name="Freeform 2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7AAE1">
                    <a:alpha val="100000"/>
                  </a:srgbClr>
                </a:gs>
                <a:gs pos="100000">
                  <a:srgbClr val="254287">
                    <a:alpha val="100000"/>
                  </a:srgbClr>
                </a:gs>
              </a:gsLst>
              <a:lin ang="0"/>
            </a:gradFill>
          </p:spPr>
        </p:sp>
        <p:sp>
          <p:nvSpPr>
            <p:cNvPr id="28" name="TextBox 2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9" name="AutoShape 29"/>
          <p:cNvSpPr/>
          <p:nvPr/>
        </p:nvSpPr>
        <p:spPr>
          <a:xfrm flipH="1" flipV="1">
            <a:off x="-5539851" y="8232523"/>
            <a:ext cx="8787885" cy="0"/>
          </a:xfrm>
          <a:prstGeom prst="line">
            <a:avLst/>
          </a:prstGeom>
          <a:ln w="57150" cap="flat">
            <a:solidFill>
              <a:srgbClr val="24307F"/>
            </a:solidFill>
            <a:prstDash val="solid"/>
            <a:headEnd type="oval" w="lg" len="lg"/>
            <a:tailEnd type="none" w="sm" len="sm"/>
          </a:ln>
        </p:spPr>
      </p:sp>
      <p:sp>
        <p:nvSpPr>
          <p:cNvPr id="30" name="Freeform 30"/>
          <p:cNvSpPr/>
          <p:nvPr/>
        </p:nvSpPr>
        <p:spPr>
          <a:xfrm>
            <a:off x="486184" y="611996"/>
            <a:ext cx="4758854" cy="734391"/>
          </a:xfrm>
          <a:custGeom>
            <a:avLst/>
            <a:gdLst/>
            <a:ahLst/>
            <a:cxnLst/>
            <a:rect l="l" t="t" r="r" b="b"/>
            <a:pathLst>
              <a:path w="4758854" h="734391">
                <a:moveTo>
                  <a:pt x="0" y="0"/>
                </a:moveTo>
                <a:lnTo>
                  <a:pt x="4758853" y="0"/>
                </a:lnTo>
                <a:lnTo>
                  <a:pt x="4758853" y="734391"/>
                </a:lnTo>
                <a:lnTo>
                  <a:pt x="0" y="734391"/>
                </a:lnTo>
                <a:lnTo>
                  <a:pt x="0" y="0"/>
                </a:lnTo>
                <a:close/>
              </a:path>
            </a:pathLst>
          </a:custGeom>
          <a:blipFill>
            <a:blip r:embed="rId5"/>
            <a:stretch>
              <a:fillRect/>
            </a:stretch>
          </a:blipFill>
        </p:spPr>
      </p:sp>
      <p:sp>
        <p:nvSpPr>
          <p:cNvPr id="31" name="TextBox 31"/>
          <p:cNvSpPr txBox="1"/>
          <p:nvPr/>
        </p:nvSpPr>
        <p:spPr>
          <a:xfrm>
            <a:off x="1028700" y="3299012"/>
            <a:ext cx="7980302" cy="2230238"/>
          </a:xfrm>
          <a:prstGeom prst="rect">
            <a:avLst/>
          </a:prstGeom>
        </p:spPr>
        <p:txBody>
          <a:bodyPr lIns="0" tIns="0" rIns="0" bIns="0" rtlCol="0" anchor="t">
            <a:spAutoFit/>
          </a:bodyPr>
          <a:lstStyle/>
          <a:p>
            <a:pPr>
              <a:lnSpc>
                <a:spcPts val="17525"/>
              </a:lnSpc>
            </a:pPr>
            <a:r>
              <a:rPr lang="en-US" sz="15239">
                <a:solidFill>
                  <a:srgbClr val="267FBC"/>
                </a:solidFill>
                <a:latin typeface="Antonio Ultra-Bold"/>
              </a:rPr>
              <a:t>THANK YOU</a:t>
            </a:r>
          </a:p>
        </p:txBody>
      </p:sp>
      <p:sp>
        <p:nvSpPr>
          <p:cNvPr id="32" name="TextBox 32"/>
          <p:cNvSpPr txBox="1"/>
          <p:nvPr/>
        </p:nvSpPr>
        <p:spPr>
          <a:xfrm>
            <a:off x="1028700" y="5448632"/>
            <a:ext cx="8115300" cy="876080"/>
          </a:xfrm>
          <a:prstGeom prst="rect">
            <a:avLst/>
          </a:prstGeom>
        </p:spPr>
        <p:txBody>
          <a:bodyPr lIns="0" tIns="0" rIns="0" bIns="0" rtlCol="0" anchor="t">
            <a:spAutoFit/>
          </a:bodyPr>
          <a:lstStyle/>
          <a:p>
            <a:pPr>
              <a:lnSpc>
                <a:spcPts val="6860"/>
              </a:lnSpc>
            </a:pPr>
            <a:r>
              <a:rPr lang="en-US" sz="5965" spc="930">
                <a:solidFill>
                  <a:srgbClr val="24307F"/>
                </a:solidFill>
                <a:latin typeface="Antonio Ultra-Bold"/>
              </a:rPr>
              <a:t>FOR YOUR ATTENTION</a:t>
            </a:r>
          </a:p>
        </p:txBody>
      </p:sp>
      <p:sp>
        <p:nvSpPr>
          <p:cNvPr id="33" name="TextBox 33"/>
          <p:cNvSpPr txBox="1"/>
          <p:nvPr/>
        </p:nvSpPr>
        <p:spPr>
          <a:xfrm>
            <a:off x="128777" y="8592739"/>
            <a:ext cx="6412963" cy="517210"/>
          </a:xfrm>
          <a:prstGeom prst="rect">
            <a:avLst/>
          </a:prstGeom>
        </p:spPr>
        <p:txBody>
          <a:bodyPr lIns="0" tIns="0" rIns="0" bIns="0" rtlCol="0" anchor="t">
            <a:spAutoFit/>
          </a:bodyPr>
          <a:lstStyle/>
          <a:p>
            <a:pPr>
              <a:lnSpc>
                <a:spcPts val="3977"/>
              </a:lnSpc>
              <a:spcBef>
                <a:spcPct val="0"/>
              </a:spcBef>
            </a:pPr>
            <a:r>
              <a:rPr lang="en-US" sz="2841">
                <a:solidFill>
                  <a:srgbClr val="FFFFFF"/>
                </a:solidFill>
                <a:latin typeface="Poppins Semi-Bold"/>
              </a:rPr>
              <a:t>Sukmawati Gubali (JCDOSL-012)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856417">
            <a:off x="1629068" y="-1915653"/>
            <a:ext cx="970722" cy="5551404"/>
            <a:chOff x="0" y="0"/>
            <a:chExt cx="302828" cy="1731823"/>
          </a:xfrm>
        </p:grpSpPr>
        <p:sp>
          <p:nvSpPr>
            <p:cNvPr id="3" name="Freeform 3"/>
            <p:cNvSpPr/>
            <p:nvPr/>
          </p:nvSpPr>
          <p:spPr>
            <a:xfrm>
              <a:off x="0" y="0"/>
              <a:ext cx="302828" cy="1731823"/>
            </a:xfrm>
            <a:custGeom>
              <a:avLst/>
              <a:gdLst/>
              <a:ahLst/>
              <a:cxnLst/>
              <a:rect l="l" t="t" r="r" b="b"/>
              <a:pathLst>
                <a:path w="302828" h="1731823">
                  <a:moveTo>
                    <a:pt x="0" y="0"/>
                  </a:moveTo>
                  <a:lnTo>
                    <a:pt x="302828" y="0"/>
                  </a:lnTo>
                  <a:lnTo>
                    <a:pt x="302828" y="1731823"/>
                  </a:lnTo>
                  <a:lnTo>
                    <a:pt x="0" y="1731823"/>
                  </a:lnTo>
                  <a:close/>
                </a:path>
              </a:pathLst>
            </a:custGeom>
            <a:gradFill rotWithShape="1">
              <a:gsLst>
                <a:gs pos="0">
                  <a:srgbClr val="269ED6">
                    <a:alpha val="100000"/>
                  </a:srgbClr>
                </a:gs>
                <a:gs pos="100000">
                  <a:srgbClr val="27AAE1">
                    <a:alpha val="0"/>
                  </a:srgbClr>
                </a:gs>
              </a:gsLst>
              <a:lin ang="5400000"/>
            </a:gradFill>
          </p:spPr>
        </p:sp>
        <p:sp>
          <p:nvSpPr>
            <p:cNvPr id="4" name="TextBox 4"/>
            <p:cNvSpPr txBox="1"/>
            <p:nvPr/>
          </p:nvSpPr>
          <p:spPr>
            <a:xfrm>
              <a:off x="0" y="-28575"/>
              <a:ext cx="302828" cy="1760398"/>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840381">
            <a:off x="-743157" y="-2749929"/>
            <a:ext cx="4093319" cy="18112455"/>
            <a:chOff x="0" y="0"/>
            <a:chExt cx="1276957" cy="5650383"/>
          </a:xfrm>
        </p:grpSpPr>
        <p:sp>
          <p:nvSpPr>
            <p:cNvPr id="6" name="Freeform 6"/>
            <p:cNvSpPr/>
            <p:nvPr/>
          </p:nvSpPr>
          <p:spPr>
            <a:xfrm>
              <a:off x="0" y="0"/>
              <a:ext cx="1276957" cy="5650383"/>
            </a:xfrm>
            <a:custGeom>
              <a:avLst/>
              <a:gdLst/>
              <a:ahLst/>
              <a:cxnLst/>
              <a:rect l="l" t="t" r="r" b="b"/>
              <a:pathLst>
                <a:path w="1276957" h="5650383">
                  <a:moveTo>
                    <a:pt x="0" y="0"/>
                  </a:moveTo>
                  <a:lnTo>
                    <a:pt x="1276957" y="0"/>
                  </a:lnTo>
                  <a:lnTo>
                    <a:pt x="1276957" y="5650383"/>
                  </a:lnTo>
                  <a:lnTo>
                    <a:pt x="0" y="5650383"/>
                  </a:lnTo>
                  <a:close/>
                </a:path>
              </a:pathLst>
            </a:custGeom>
            <a:gradFill rotWithShape="1">
              <a:gsLst>
                <a:gs pos="0">
                  <a:srgbClr val="27AAE1">
                    <a:alpha val="100000"/>
                  </a:srgbClr>
                </a:gs>
                <a:gs pos="100000">
                  <a:srgbClr val="254287">
                    <a:alpha val="100000"/>
                  </a:srgbClr>
                </a:gs>
              </a:gsLst>
              <a:lin ang="0"/>
            </a:gradFill>
          </p:spPr>
        </p:sp>
        <p:sp>
          <p:nvSpPr>
            <p:cNvPr id="7" name="TextBox 7"/>
            <p:cNvSpPr txBox="1"/>
            <p:nvPr/>
          </p:nvSpPr>
          <p:spPr>
            <a:xfrm>
              <a:off x="0" y="-28575"/>
              <a:ext cx="1276957" cy="5678958"/>
            </a:xfrm>
            <a:prstGeom prst="rect">
              <a:avLst/>
            </a:prstGeom>
          </p:spPr>
          <p:txBody>
            <a:bodyPr lIns="49237" tIns="49237" rIns="49237" bIns="49237" rtlCol="0" anchor="ctr"/>
            <a:lstStyle/>
            <a:p>
              <a:pPr algn="ctr">
                <a:lnSpc>
                  <a:spcPts val="1492"/>
                </a:lnSpc>
                <a:spcBef>
                  <a:spcPct val="0"/>
                </a:spcBef>
              </a:pPr>
              <a:endParaRPr/>
            </a:p>
          </p:txBody>
        </p:sp>
      </p:grpSp>
      <p:grpSp>
        <p:nvGrpSpPr>
          <p:cNvPr id="8" name="Group 8"/>
          <p:cNvGrpSpPr/>
          <p:nvPr/>
        </p:nvGrpSpPr>
        <p:grpSpPr>
          <a:xfrm rot="-1788554">
            <a:off x="-425265" y="592833"/>
            <a:ext cx="3766175" cy="12896280"/>
            <a:chOff x="0" y="0"/>
            <a:chExt cx="1174900" cy="4023139"/>
          </a:xfrm>
        </p:grpSpPr>
        <p:sp>
          <p:nvSpPr>
            <p:cNvPr id="9" name="Freeform 9"/>
            <p:cNvSpPr/>
            <p:nvPr/>
          </p:nvSpPr>
          <p:spPr>
            <a:xfrm>
              <a:off x="0" y="0"/>
              <a:ext cx="1174900" cy="4023139"/>
            </a:xfrm>
            <a:custGeom>
              <a:avLst/>
              <a:gdLst/>
              <a:ahLst/>
              <a:cxnLst/>
              <a:rect l="l" t="t" r="r" b="b"/>
              <a:pathLst>
                <a:path w="1174900" h="4023139">
                  <a:moveTo>
                    <a:pt x="0" y="0"/>
                  </a:moveTo>
                  <a:lnTo>
                    <a:pt x="1174900" y="0"/>
                  </a:lnTo>
                  <a:lnTo>
                    <a:pt x="1174900" y="4023139"/>
                  </a:lnTo>
                  <a:lnTo>
                    <a:pt x="0" y="4023139"/>
                  </a:lnTo>
                  <a:close/>
                </a:path>
              </a:pathLst>
            </a:custGeom>
            <a:gradFill rotWithShape="1">
              <a:gsLst>
                <a:gs pos="0">
                  <a:srgbClr val="1A2047">
                    <a:alpha val="100000"/>
                  </a:srgbClr>
                </a:gs>
                <a:gs pos="100000">
                  <a:srgbClr val="29399D">
                    <a:alpha val="100000"/>
                  </a:srgbClr>
                </a:gs>
              </a:gsLst>
              <a:lin ang="0"/>
            </a:gradFill>
          </p:spPr>
        </p:sp>
        <p:sp>
          <p:nvSpPr>
            <p:cNvPr id="10" name="TextBox 10"/>
            <p:cNvSpPr txBox="1"/>
            <p:nvPr/>
          </p:nvSpPr>
          <p:spPr>
            <a:xfrm>
              <a:off x="0" y="-28575"/>
              <a:ext cx="1174900" cy="4051714"/>
            </a:xfrm>
            <a:prstGeom prst="rect">
              <a:avLst/>
            </a:prstGeom>
          </p:spPr>
          <p:txBody>
            <a:bodyPr lIns="49237" tIns="49237" rIns="49237" bIns="49237" rtlCol="0" anchor="ctr"/>
            <a:lstStyle/>
            <a:p>
              <a:pPr algn="ctr">
                <a:lnSpc>
                  <a:spcPts val="1492"/>
                </a:lnSpc>
                <a:spcBef>
                  <a:spcPct val="0"/>
                </a:spcBef>
              </a:pPr>
              <a:endParaRPr/>
            </a:p>
          </p:txBody>
        </p:sp>
      </p:grpSp>
      <p:sp>
        <p:nvSpPr>
          <p:cNvPr id="11" name="Freeform 11"/>
          <p:cNvSpPr/>
          <p:nvPr/>
        </p:nvSpPr>
        <p:spPr>
          <a:xfrm>
            <a:off x="49785" y="1596101"/>
            <a:ext cx="8190244" cy="7094799"/>
          </a:xfrm>
          <a:custGeom>
            <a:avLst/>
            <a:gdLst/>
            <a:ahLst/>
            <a:cxnLst/>
            <a:rect l="l" t="t" r="r" b="b"/>
            <a:pathLst>
              <a:path w="8190244" h="7094799">
                <a:moveTo>
                  <a:pt x="0" y="0"/>
                </a:moveTo>
                <a:lnTo>
                  <a:pt x="8190245" y="0"/>
                </a:lnTo>
                <a:lnTo>
                  <a:pt x="8190245" y="7094798"/>
                </a:lnTo>
                <a:lnTo>
                  <a:pt x="0" y="70947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297603" y="1811908"/>
            <a:ext cx="7694609" cy="6663184"/>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29974"/>
              </a:stretch>
            </a:blipFill>
          </p:spPr>
        </p:sp>
      </p:grpSp>
      <p:grpSp>
        <p:nvGrpSpPr>
          <p:cNvPr id="14" name="Group 14"/>
          <p:cNvGrpSpPr/>
          <p:nvPr/>
        </p:nvGrpSpPr>
        <p:grpSpPr>
          <a:xfrm>
            <a:off x="783779" y="8253531"/>
            <a:ext cx="896410" cy="770353"/>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7AAE1">
                    <a:alpha val="100000"/>
                  </a:srgbClr>
                </a:gs>
                <a:gs pos="100000">
                  <a:srgbClr val="254287">
                    <a:alpha val="100000"/>
                  </a:srgbClr>
                </a:gs>
              </a:gsLst>
              <a:lin ang="0"/>
            </a:gradFill>
          </p:spPr>
        </p:sp>
        <p:sp>
          <p:nvSpPr>
            <p:cNvPr id="16" name="TextBox 1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H="1">
            <a:off x="7352009" y="9258300"/>
            <a:ext cx="10326391" cy="0"/>
          </a:xfrm>
          <a:prstGeom prst="line">
            <a:avLst/>
          </a:prstGeom>
          <a:ln w="57150" cap="flat">
            <a:solidFill>
              <a:srgbClr val="24307F"/>
            </a:solidFill>
            <a:prstDash val="solid"/>
            <a:headEnd type="none" w="sm" len="sm"/>
            <a:tailEnd type="oval" w="lg" len="lg"/>
          </a:ln>
        </p:spPr>
      </p:sp>
      <p:grpSp>
        <p:nvGrpSpPr>
          <p:cNvPr id="18" name="Group 18"/>
          <p:cNvGrpSpPr/>
          <p:nvPr/>
        </p:nvGrpSpPr>
        <p:grpSpPr>
          <a:xfrm>
            <a:off x="16700680" y="3727017"/>
            <a:ext cx="518554" cy="445633"/>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7AAE1">
                    <a:alpha val="100000"/>
                  </a:srgbClr>
                </a:gs>
                <a:gs pos="100000">
                  <a:srgbClr val="254287">
                    <a:alpha val="100000"/>
                  </a:srgbClr>
                </a:gs>
              </a:gsLst>
              <a:lin ang="0"/>
            </a:gradFill>
          </p:spPr>
        </p:sp>
        <p:sp>
          <p:nvSpPr>
            <p:cNvPr id="20" name="TextBox 2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700680" y="6561227"/>
            <a:ext cx="558620" cy="480064"/>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7AAE1">
                    <a:alpha val="100000"/>
                  </a:srgbClr>
                </a:gs>
                <a:gs pos="100000">
                  <a:srgbClr val="254287">
                    <a:alpha val="100000"/>
                  </a:srgbClr>
                </a:gs>
              </a:gsLst>
              <a:lin ang="0"/>
            </a:gradFill>
          </p:spPr>
        </p:sp>
        <p:sp>
          <p:nvSpPr>
            <p:cNvPr id="23" name="TextBox 23"/>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6660613" y="7924842"/>
            <a:ext cx="598687" cy="514496"/>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7AAE1">
                    <a:alpha val="100000"/>
                  </a:srgbClr>
                </a:gs>
                <a:gs pos="100000">
                  <a:srgbClr val="254287">
                    <a:alpha val="100000"/>
                  </a:srgbClr>
                </a:gs>
              </a:gsLst>
              <a:lin ang="0"/>
            </a:gradFill>
          </p:spPr>
        </p:sp>
        <p:sp>
          <p:nvSpPr>
            <p:cNvPr id="26" name="TextBox 2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6818428" y="3840325"/>
            <a:ext cx="283058" cy="219016"/>
          </a:xfrm>
          <a:custGeom>
            <a:avLst/>
            <a:gdLst/>
            <a:ahLst/>
            <a:cxnLst/>
            <a:rect l="l" t="t" r="r" b="b"/>
            <a:pathLst>
              <a:path w="283058" h="219016">
                <a:moveTo>
                  <a:pt x="0" y="0"/>
                </a:moveTo>
                <a:lnTo>
                  <a:pt x="283058" y="0"/>
                </a:lnTo>
                <a:lnTo>
                  <a:pt x="283058" y="219017"/>
                </a:lnTo>
                <a:lnTo>
                  <a:pt x="0" y="21901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8" name="Freeform 28"/>
          <p:cNvSpPr/>
          <p:nvPr/>
        </p:nvSpPr>
        <p:spPr>
          <a:xfrm>
            <a:off x="16827525" y="6683290"/>
            <a:ext cx="304929" cy="235939"/>
          </a:xfrm>
          <a:custGeom>
            <a:avLst/>
            <a:gdLst/>
            <a:ahLst/>
            <a:cxnLst/>
            <a:rect l="l" t="t" r="r" b="b"/>
            <a:pathLst>
              <a:path w="304929" h="235939">
                <a:moveTo>
                  <a:pt x="0" y="0"/>
                </a:moveTo>
                <a:lnTo>
                  <a:pt x="304929" y="0"/>
                </a:lnTo>
                <a:lnTo>
                  <a:pt x="304929" y="235939"/>
                </a:lnTo>
                <a:lnTo>
                  <a:pt x="0" y="23593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9" name="Freeform 29"/>
          <p:cNvSpPr/>
          <p:nvPr/>
        </p:nvSpPr>
        <p:spPr>
          <a:xfrm>
            <a:off x="16796557" y="8055659"/>
            <a:ext cx="326799" cy="252861"/>
          </a:xfrm>
          <a:custGeom>
            <a:avLst/>
            <a:gdLst/>
            <a:ahLst/>
            <a:cxnLst/>
            <a:rect l="l" t="t" r="r" b="b"/>
            <a:pathLst>
              <a:path w="326799" h="252861">
                <a:moveTo>
                  <a:pt x="0" y="0"/>
                </a:moveTo>
                <a:lnTo>
                  <a:pt x="326799" y="0"/>
                </a:lnTo>
                <a:lnTo>
                  <a:pt x="326799" y="252861"/>
                </a:lnTo>
                <a:lnTo>
                  <a:pt x="0" y="25286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0" name="TextBox 30"/>
          <p:cNvSpPr txBox="1"/>
          <p:nvPr/>
        </p:nvSpPr>
        <p:spPr>
          <a:xfrm>
            <a:off x="12012976" y="876300"/>
            <a:ext cx="5246324" cy="984250"/>
          </a:xfrm>
          <a:prstGeom prst="rect">
            <a:avLst/>
          </a:prstGeom>
        </p:spPr>
        <p:txBody>
          <a:bodyPr lIns="0" tIns="0" rIns="0" bIns="0" rtlCol="0" anchor="t">
            <a:spAutoFit/>
          </a:bodyPr>
          <a:lstStyle/>
          <a:p>
            <a:pPr algn="r">
              <a:lnSpc>
                <a:spcPts val="7699"/>
              </a:lnSpc>
            </a:pPr>
            <a:r>
              <a:rPr lang="en-US" sz="5499">
                <a:solidFill>
                  <a:srgbClr val="267FBC"/>
                </a:solidFill>
                <a:latin typeface="Poppins Ultra-Bold"/>
              </a:rPr>
              <a:t>STEKHOLDER</a:t>
            </a:r>
          </a:p>
        </p:txBody>
      </p:sp>
      <p:sp>
        <p:nvSpPr>
          <p:cNvPr id="31" name="TextBox 31"/>
          <p:cNvSpPr txBox="1"/>
          <p:nvPr/>
        </p:nvSpPr>
        <p:spPr>
          <a:xfrm>
            <a:off x="13962990" y="1651719"/>
            <a:ext cx="3296310" cy="984250"/>
          </a:xfrm>
          <a:prstGeom prst="rect">
            <a:avLst/>
          </a:prstGeom>
        </p:spPr>
        <p:txBody>
          <a:bodyPr lIns="0" tIns="0" rIns="0" bIns="0" rtlCol="0" anchor="t">
            <a:spAutoFit/>
          </a:bodyPr>
          <a:lstStyle/>
          <a:p>
            <a:pPr algn="r">
              <a:lnSpc>
                <a:spcPts val="7699"/>
              </a:lnSpc>
            </a:pPr>
            <a:r>
              <a:rPr lang="en-US" sz="5499">
                <a:solidFill>
                  <a:srgbClr val="24307F"/>
                </a:solidFill>
                <a:latin typeface="Poppins Ultra-Bold"/>
              </a:rPr>
              <a:t>ANALISIS</a:t>
            </a:r>
          </a:p>
        </p:txBody>
      </p:sp>
      <p:sp>
        <p:nvSpPr>
          <p:cNvPr id="32" name="TextBox 32"/>
          <p:cNvSpPr txBox="1"/>
          <p:nvPr/>
        </p:nvSpPr>
        <p:spPr>
          <a:xfrm>
            <a:off x="8963334" y="2766487"/>
            <a:ext cx="8745206" cy="392296"/>
          </a:xfrm>
          <a:prstGeom prst="rect">
            <a:avLst/>
          </a:prstGeom>
        </p:spPr>
        <p:txBody>
          <a:bodyPr lIns="0" tIns="0" rIns="0" bIns="0" rtlCol="0" anchor="t">
            <a:spAutoFit/>
          </a:bodyPr>
          <a:lstStyle/>
          <a:p>
            <a:pPr algn="just">
              <a:lnSpc>
                <a:spcPts val="3052"/>
              </a:lnSpc>
              <a:spcBef>
                <a:spcPct val="0"/>
              </a:spcBef>
            </a:pPr>
            <a:r>
              <a:rPr lang="en-US" sz="2180">
                <a:solidFill>
                  <a:srgbClr val="000000"/>
                </a:solidFill>
                <a:latin typeface="Poppins"/>
              </a:rPr>
              <a:t>Adapun stekholder terkait Analisis Masalah tersebut adalah</a:t>
            </a:r>
          </a:p>
        </p:txBody>
      </p:sp>
      <p:sp>
        <p:nvSpPr>
          <p:cNvPr id="33" name="TextBox 33"/>
          <p:cNvSpPr txBox="1"/>
          <p:nvPr/>
        </p:nvSpPr>
        <p:spPr>
          <a:xfrm>
            <a:off x="13597536" y="3682358"/>
            <a:ext cx="2894372" cy="458750"/>
          </a:xfrm>
          <a:prstGeom prst="rect">
            <a:avLst/>
          </a:prstGeom>
        </p:spPr>
        <p:txBody>
          <a:bodyPr lIns="0" tIns="0" rIns="0" bIns="0" rtlCol="0" anchor="t">
            <a:spAutoFit/>
          </a:bodyPr>
          <a:lstStyle/>
          <a:p>
            <a:pPr algn="r">
              <a:lnSpc>
                <a:spcPts val="3589"/>
              </a:lnSpc>
            </a:pPr>
            <a:r>
              <a:rPr lang="en-US" sz="2563">
                <a:solidFill>
                  <a:srgbClr val="000000"/>
                </a:solidFill>
                <a:latin typeface="Poppins Bold"/>
              </a:rPr>
              <a:t>Manajemen Taxi</a:t>
            </a:r>
          </a:p>
        </p:txBody>
      </p:sp>
      <p:sp>
        <p:nvSpPr>
          <p:cNvPr id="34" name="TextBox 34"/>
          <p:cNvSpPr txBox="1"/>
          <p:nvPr/>
        </p:nvSpPr>
        <p:spPr>
          <a:xfrm>
            <a:off x="8514094" y="4325050"/>
            <a:ext cx="8745206" cy="559435"/>
          </a:xfrm>
          <a:prstGeom prst="rect">
            <a:avLst/>
          </a:prstGeom>
        </p:spPr>
        <p:txBody>
          <a:bodyPr lIns="0" tIns="0" rIns="0" bIns="0" rtlCol="0" anchor="t">
            <a:spAutoFit/>
          </a:bodyPr>
          <a:lstStyle/>
          <a:p>
            <a:pPr algn="r">
              <a:lnSpc>
                <a:spcPts val="2239"/>
              </a:lnSpc>
              <a:spcBef>
                <a:spcPct val="0"/>
              </a:spcBef>
            </a:pPr>
            <a:r>
              <a:rPr lang="en-US" sz="1599" dirty="0" err="1">
                <a:solidFill>
                  <a:srgbClr val="000000"/>
                </a:solidFill>
                <a:latin typeface="Poppins"/>
              </a:rPr>
              <a:t>Keputusan</a:t>
            </a:r>
            <a:r>
              <a:rPr lang="en-US" sz="1599" dirty="0">
                <a:solidFill>
                  <a:srgbClr val="000000"/>
                </a:solidFill>
                <a:latin typeface="Poppins"/>
              </a:rPr>
              <a:t> </a:t>
            </a:r>
            <a:r>
              <a:rPr lang="en-US" sz="1599" dirty="0" err="1">
                <a:solidFill>
                  <a:srgbClr val="000000"/>
                </a:solidFill>
                <a:latin typeface="Poppins"/>
              </a:rPr>
              <a:t>strategis</a:t>
            </a:r>
            <a:r>
              <a:rPr lang="en-US" sz="1599" dirty="0">
                <a:solidFill>
                  <a:srgbClr val="000000"/>
                </a:solidFill>
                <a:latin typeface="Poppins"/>
              </a:rPr>
              <a:t> </a:t>
            </a:r>
            <a:r>
              <a:rPr lang="en-US" sz="1599" dirty="0" err="1">
                <a:solidFill>
                  <a:srgbClr val="000000"/>
                </a:solidFill>
                <a:latin typeface="Poppins"/>
              </a:rPr>
              <a:t>dalam</a:t>
            </a:r>
            <a:r>
              <a:rPr lang="en-US" sz="1599" dirty="0">
                <a:solidFill>
                  <a:srgbClr val="000000"/>
                </a:solidFill>
                <a:latin typeface="Poppins"/>
              </a:rPr>
              <a:t> </a:t>
            </a:r>
            <a:r>
              <a:rPr lang="en-US" sz="1599" dirty="0" err="1">
                <a:solidFill>
                  <a:srgbClr val="000000"/>
                </a:solidFill>
                <a:latin typeface="Poppins"/>
              </a:rPr>
              <a:t>meningkatkan</a:t>
            </a:r>
            <a:r>
              <a:rPr lang="en-US" sz="1599" dirty="0">
                <a:solidFill>
                  <a:srgbClr val="000000"/>
                </a:solidFill>
                <a:latin typeface="Poppins"/>
              </a:rPr>
              <a:t> </a:t>
            </a:r>
            <a:r>
              <a:rPr lang="en-US" sz="1599" dirty="0" err="1">
                <a:solidFill>
                  <a:srgbClr val="000000"/>
                </a:solidFill>
                <a:latin typeface="Poppins"/>
              </a:rPr>
              <a:t>kualitas</a:t>
            </a:r>
            <a:r>
              <a:rPr lang="en-US" sz="1599" dirty="0">
                <a:solidFill>
                  <a:srgbClr val="000000"/>
                </a:solidFill>
                <a:latin typeface="Poppins"/>
              </a:rPr>
              <a:t> </a:t>
            </a:r>
            <a:r>
              <a:rPr lang="en-US" sz="1599" dirty="0" err="1">
                <a:solidFill>
                  <a:srgbClr val="000000"/>
                </a:solidFill>
                <a:latin typeface="Poppins"/>
              </a:rPr>
              <a:t>layanan</a:t>
            </a:r>
            <a:r>
              <a:rPr lang="en-US" sz="1599" dirty="0">
                <a:solidFill>
                  <a:srgbClr val="000000"/>
                </a:solidFill>
                <a:latin typeface="Poppins"/>
              </a:rPr>
              <a:t>, </a:t>
            </a:r>
            <a:r>
              <a:rPr lang="en-US" sz="1599" dirty="0" err="1">
                <a:solidFill>
                  <a:srgbClr val="000000"/>
                </a:solidFill>
                <a:latin typeface="Poppins"/>
              </a:rPr>
              <a:t>menyesuaikan</a:t>
            </a:r>
            <a:r>
              <a:rPr lang="en-US" sz="1599" dirty="0">
                <a:solidFill>
                  <a:srgbClr val="000000"/>
                </a:solidFill>
                <a:latin typeface="Poppins"/>
              </a:rPr>
              <a:t> </a:t>
            </a:r>
            <a:r>
              <a:rPr lang="en-US" sz="1599" dirty="0" err="1">
                <a:solidFill>
                  <a:srgbClr val="000000"/>
                </a:solidFill>
                <a:latin typeface="Poppins"/>
              </a:rPr>
              <a:t>tarif</a:t>
            </a:r>
            <a:r>
              <a:rPr lang="en-US" sz="1599" dirty="0">
                <a:solidFill>
                  <a:srgbClr val="000000"/>
                </a:solidFill>
                <a:latin typeface="Poppins"/>
              </a:rPr>
              <a:t>, </a:t>
            </a:r>
            <a:r>
              <a:rPr lang="en-US" sz="1599" dirty="0" err="1">
                <a:solidFill>
                  <a:srgbClr val="000000"/>
                </a:solidFill>
                <a:latin typeface="Poppins"/>
              </a:rPr>
              <a:t>dan</a:t>
            </a:r>
            <a:r>
              <a:rPr lang="en-US" sz="1599" dirty="0">
                <a:solidFill>
                  <a:srgbClr val="000000"/>
                </a:solidFill>
                <a:latin typeface="Poppins"/>
              </a:rPr>
              <a:t> </a:t>
            </a:r>
            <a:r>
              <a:rPr lang="en-US" sz="1599" dirty="0" err="1">
                <a:solidFill>
                  <a:srgbClr val="000000"/>
                </a:solidFill>
                <a:latin typeface="Poppins"/>
              </a:rPr>
              <a:t>memperbaiki</a:t>
            </a:r>
            <a:r>
              <a:rPr lang="en-US" sz="1599" dirty="0">
                <a:solidFill>
                  <a:srgbClr val="000000"/>
                </a:solidFill>
                <a:latin typeface="Poppins"/>
              </a:rPr>
              <a:t> </a:t>
            </a:r>
            <a:r>
              <a:rPr lang="en-US" sz="1599" dirty="0" err="1">
                <a:solidFill>
                  <a:srgbClr val="000000"/>
                </a:solidFill>
                <a:latin typeface="Poppins"/>
              </a:rPr>
              <a:t>pengalaman</a:t>
            </a:r>
            <a:r>
              <a:rPr lang="en-US" sz="1599" dirty="0">
                <a:solidFill>
                  <a:srgbClr val="000000"/>
                </a:solidFill>
                <a:latin typeface="Poppins"/>
              </a:rPr>
              <a:t> </a:t>
            </a:r>
            <a:r>
              <a:rPr lang="en-US" sz="1599" dirty="0" err="1">
                <a:solidFill>
                  <a:srgbClr val="000000"/>
                </a:solidFill>
                <a:latin typeface="Poppins"/>
              </a:rPr>
              <a:t>pelanggan</a:t>
            </a:r>
            <a:r>
              <a:rPr lang="en-US" sz="1599" dirty="0">
                <a:solidFill>
                  <a:srgbClr val="000000"/>
                </a:solidFill>
                <a:latin typeface="Poppins"/>
              </a:rPr>
              <a:t>.</a:t>
            </a:r>
          </a:p>
        </p:txBody>
      </p:sp>
      <p:sp>
        <p:nvSpPr>
          <p:cNvPr id="35" name="TextBox 35"/>
          <p:cNvSpPr txBox="1"/>
          <p:nvPr/>
        </p:nvSpPr>
        <p:spPr>
          <a:xfrm>
            <a:off x="13597536" y="6533784"/>
            <a:ext cx="2894372" cy="458750"/>
          </a:xfrm>
          <a:prstGeom prst="rect">
            <a:avLst/>
          </a:prstGeom>
        </p:spPr>
        <p:txBody>
          <a:bodyPr lIns="0" tIns="0" rIns="0" bIns="0" rtlCol="0" anchor="t">
            <a:spAutoFit/>
          </a:bodyPr>
          <a:lstStyle/>
          <a:p>
            <a:pPr algn="r">
              <a:lnSpc>
                <a:spcPts val="3589"/>
              </a:lnSpc>
            </a:pPr>
            <a:r>
              <a:rPr lang="en-US" sz="2563">
                <a:solidFill>
                  <a:srgbClr val="000000"/>
                </a:solidFill>
                <a:latin typeface="Poppins Bold"/>
              </a:rPr>
              <a:t>Pelanggan</a:t>
            </a:r>
          </a:p>
        </p:txBody>
      </p:sp>
      <p:sp>
        <p:nvSpPr>
          <p:cNvPr id="36" name="TextBox 36"/>
          <p:cNvSpPr txBox="1"/>
          <p:nvPr/>
        </p:nvSpPr>
        <p:spPr>
          <a:xfrm>
            <a:off x="8514094" y="7162151"/>
            <a:ext cx="8745206" cy="559435"/>
          </a:xfrm>
          <a:prstGeom prst="rect">
            <a:avLst/>
          </a:prstGeom>
        </p:spPr>
        <p:txBody>
          <a:bodyPr lIns="0" tIns="0" rIns="0" bIns="0" rtlCol="0" anchor="t">
            <a:spAutoFit/>
          </a:bodyPr>
          <a:lstStyle/>
          <a:p>
            <a:pPr algn="r">
              <a:lnSpc>
                <a:spcPts val="2239"/>
              </a:lnSpc>
              <a:spcBef>
                <a:spcPct val="0"/>
              </a:spcBef>
            </a:pPr>
            <a:r>
              <a:rPr lang="en-US" sz="1599">
                <a:solidFill>
                  <a:srgbClr val="000000"/>
                </a:solidFill>
                <a:latin typeface="Poppins"/>
              </a:rPr>
              <a:t>Mendapatkan layanan terbaik berdasarkan umpan balik pelanggan dan memilih vendor yang memberikan pengalaman paling memuaskan.</a:t>
            </a:r>
          </a:p>
        </p:txBody>
      </p:sp>
      <p:sp>
        <p:nvSpPr>
          <p:cNvPr id="37" name="TextBox 37"/>
          <p:cNvSpPr txBox="1"/>
          <p:nvPr/>
        </p:nvSpPr>
        <p:spPr>
          <a:xfrm>
            <a:off x="13597536" y="7914615"/>
            <a:ext cx="2894372" cy="458750"/>
          </a:xfrm>
          <a:prstGeom prst="rect">
            <a:avLst/>
          </a:prstGeom>
        </p:spPr>
        <p:txBody>
          <a:bodyPr lIns="0" tIns="0" rIns="0" bIns="0" rtlCol="0" anchor="t">
            <a:spAutoFit/>
          </a:bodyPr>
          <a:lstStyle/>
          <a:p>
            <a:pPr algn="r">
              <a:lnSpc>
                <a:spcPts val="3589"/>
              </a:lnSpc>
            </a:pPr>
            <a:r>
              <a:rPr lang="en-US" sz="2563">
                <a:solidFill>
                  <a:srgbClr val="000000"/>
                </a:solidFill>
                <a:latin typeface="Poppins Bold"/>
              </a:rPr>
              <a:t>Pemerintah</a:t>
            </a:r>
          </a:p>
        </p:txBody>
      </p:sp>
      <p:sp>
        <p:nvSpPr>
          <p:cNvPr id="38" name="TextBox 38"/>
          <p:cNvSpPr txBox="1"/>
          <p:nvPr/>
        </p:nvSpPr>
        <p:spPr>
          <a:xfrm>
            <a:off x="8514094" y="8391713"/>
            <a:ext cx="8745206" cy="559435"/>
          </a:xfrm>
          <a:prstGeom prst="rect">
            <a:avLst/>
          </a:prstGeom>
        </p:spPr>
        <p:txBody>
          <a:bodyPr lIns="0" tIns="0" rIns="0" bIns="0" rtlCol="0" anchor="t">
            <a:spAutoFit/>
          </a:bodyPr>
          <a:lstStyle/>
          <a:p>
            <a:pPr algn="r">
              <a:lnSpc>
                <a:spcPts val="2239"/>
              </a:lnSpc>
              <a:spcBef>
                <a:spcPct val="0"/>
              </a:spcBef>
            </a:pPr>
            <a:r>
              <a:rPr lang="en-US" sz="1599">
                <a:solidFill>
                  <a:srgbClr val="000000"/>
                </a:solidFill>
                <a:latin typeface="Poppins"/>
              </a:rPr>
              <a:t>Menilai kualitas layanan dan kepatuhan terhadap regulasi, serta memahami dampak tren permintaan penumpang pada lalu lintas dan keamanan.</a:t>
            </a:r>
          </a:p>
        </p:txBody>
      </p:sp>
      <p:grpSp>
        <p:nvGrpSpPr>
          <p:cNvPr id="39" name="Group 39"/>
          <p:cNvGrpSpPr/>
          <p:nvPr/>
        </p:nvGrpSpPr>
        <p:grpSpPr>
          <a:xfrm>
            <a:off x="16700680" y="5084510"/>
            <a:ext cx="518554" cy="445633"/>
            <a:chOff x="0" y="0"/>
            <a:chExt cx="812800" cy="698500"/>
          </a:xfrm>
        </p:grpSpPr>
        <p:sp>
          <p:nvSpPr>
            <p:cNvPr id="40" name="Freeform 4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7AAE1">
                    <a:alpha val="100000"/>
                  </a:srgbClr>
                </a:gs>
                <a:gs pos="100000">
                  <a:srgbClr val="254287">
                    <a:alpha val="100000"/>
                  </a:srgbClr>
                </a:gs>
              </a:gsLst>
              <a:lin ang="0"/>
            </a:gradFill>
          </p:spPr>
        </p:sp>
        <p:sp>
          <p:nvSpPr>
            <p:cNvPr id="41" name="TextBox 4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42" name="Freeform 42"/>
          <p:cNvSpPr/>
          <p:nvPr/>
        </p:nvSpPr>
        <p:spPr>
          <a:xfrm>
            <a:off x="16818428" y="5197818"/>
            <a:ext cx="283058" cy="219016"/>
          </a:xfrm>
          <a:custGeom>
            <a:avLst/>
            <a:gdLst/>
            <a:ahLst/>
            <a:cxnLst/>
            <a:rect l="l" t="t" r="r" b="b"/>
            <a:pathLst>
              <a:path w="283058" h="219016">
                <a:moveTo>
                  <a:pt x="0" y="0"/>
                </a:moveTo>
                <a:lnTo>
                  <a:pt x="283058" y="0"/>
                </a:lnTo>
                <a:lnTo>
                  <a:pt x="283058" y="219016"/>
                </a:lnTo>
                <a:lnTo>
                  <a:pt x="0" y="2190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3" name="TextBox 43"/>
          <p:cNvSpPr txBox="1"/>
          <p:nvPr/>
        </p:nvSpPr>
        <p:spPr>
          <a:xfrm>
            <a:off x="13597536" y="5039851"/>
            <a:ext cx="2894372" cy="458750"/>
          </a:xfrm>
          <a:prstGeom prst="rect">
            <a:avLst/>
          </a:prstGeom>
        </p:spPr>
        <p:txBody>
          <a:bodyPr lIns="0" tIns="0" rIns="0" bIns="0" rtlCol="0" anchor="t">
            <a:spAutoFit/>
          </a:bodyPr>
          <a:lstStyle/>
          <a:p>
            <a:pPr algn="r">
              <a:lnSpc>
                <a:spcPts val="3589"/>
              </a:lnSpc>
            </a:pPr>
            <a:r>
              <a:rPr lang="en-US" sz="2563">
                <a:solidFill>
                  <a:srgbClr val="000000"/>
                </a:solidFill>
                <a:latin typeface="Poppins Bold"/>
              </a:rPr>
              <a:t>Pengemudi</a:t>
            </a:r>
          </a:p>
        </p:txBody>
      </p:sp>
      <p:sp>
        <p:nvSpPr>
          <p:cNvPr id="44" name="TextBox 44"/>
          <p:cNvSpPr txBox="1"/>
          <p:nvPr/>
        </p:nvSpPr>
        <p:spPr>
          <a:xfrm>
            <a:off x="8514094" y="5537016"/>
            <a:ext cx="8745206" cy="835660"/>
          </a:xfrm>
          <a:prstGeom prst="rect">
            <a:avLst/>
          </a:prstGeom>
        </p:spPr>
        <p:txBody>
          <a:bodyPr lIns="0" tIns="0" rIns="0" bIns="0" rtlCol="0" anchor="t">
            <a:spAutoFit/>
          </a:bodyPr>
          <a:lstStyle/>
          <a:p>
            <a:pPr algn="r">
              <a:lnSpc>
                <a:spcPts val="2239"/>
              </a:lnSpc>
              <a:spcBef>
                <a:spcPct val="0"/>
              </a:spcBef>
            </a:pPr>
            <a:r>
              <a:rPr lang="en-US" sz="1599">
                <a:solidFill>
                  <a:srgbClr val="000000"/>
                </a:solidFill>
                <a:latin typeface="Poppins"/>
              </a:rPr>
              <a:t>Meningkatkan pendapatan dengan memahami faktor yang memengaruhi jumlah tip, serta memahami tren permintaan penumpang untuk mengoptimalkan rute perjalanan.</a:t>
            </a:r>
          </a:p>
        </p:txBody>
      </p:sp>
      <p:sp>
        <p:nvSpPr>
          <p:cNvPr id="45" name="AutoShape 17"/>
          <p:cNvSpPr/>
          <p:nvPr/>
        </p:nvSpPr>
        <p:spPr>
          <a:xfrm flipH="1">
            <a:off x="10508208" y="3445880"/>
            <a:ext cx="7278391" cy="0"/>
          </a:xfrm>
          <a:prstGeom prst="line">
            <a:avLst/>
          </a:prstGeom>
          <a:ln w="57150" cap="flat">
            <a:solidFill>
              <a:srgbClr val="24307F"/>
            </a:solidFill>
            <a:prstDash val="solid"/>
            <a:headEnd type="none" w="sm" len="sm"/>
            <a:tailEnd type="oval" w="lg" len="lg"/>
          </a:ln>
        </p:spPr>
      </p:sp>
      <p:sp>
        <p:nvSpPr>
          <p:cNvPr id="46" name="AutoShape 17"/>
          <p:cNvSpPr/>
          <p:nvPr/>
        </p:nvSpPr>
        <p:spPr>
          <a:xfrm flipH="1" flipV="1">
            <a:off x="17678400" y="3490325"/>
            <a:ext cx="0" cy="5744426"/>
          </a:xfrm>
          <a:prstGeom prst="line">
            <a:avLst/>
          </a:prstGeom>
          <a:ln w="57150" cap="flat">
            <a:solidFill>
              <a:srgbClr val="24307F"/>
            </a:solidFill>
            <a:prstDash val="solid"/>
            <a:headEnd type="none" w="sm" len="sm"/>
            <a:tailEnd type="oval" w="lg" len="lg"/>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3699620" y="838200"/>
            <a:ext cx="7096961" cy="984250"/>
          </a:xfrm>
          <a:prstGeom prst="rect">
            <a:avLst/>
          </a:prstGeom>
        </p:spPr>
        <p:txBody>
          <a:bodyPr lIns="0" tIns="0" rIns="0" bIns="0" rtlCol="0" anchor="t">
            <a:spAutoFit/>
          </a:bodyPr>
          <a:lstStyle/>
          <a:p>
            <a:pPr algn="ctr">
              <a:lnSpc>
                <a:spcPts val="7699"/>
              </a:lnSpc>
              <a:spcBef>
                <a:spcPct val="0"/>
              </a:spcBef>
            </a:pPr>
            <a:r>
              <a:rPr lang="en-US" sz="5499">
                <a:solidFill>
                  <a:srgbClr val="267FBC"/>
                </a:solidFill>
                <a:latin typeface="Poppins Ultra-Bold"/>
              </a:rPr>
              <a:t>Rumusan</a:t>
            </a:r>
          </a:p>
        </p:txBody>
      </p:sp>
      <p:sp>
        <p:nvSpPr>
          <p:cNvPr id="3" name="TextBox 3"/>
          <p:cNvSpPr txBox="1"/>
          <p:nvPr/>
        </p:nvSpPr>
        <p:spPr>
          <a:xfrm>
            <a:off x="7383012" y="838200"/>
            <a:ext cx="6827136" cy="984250"/>
          </a:xfrm>
          <a:prstGeom prst="rect">
            <a:avLst/>
          </a:prstGeom>
        </p:spPr>
        <p:txBody>
          <a:bodyPr lIns="0" tIns="0" rIns="0" bIns="0" rtlCol="0" anchor="t">
            <a:spAutoFit/>
          </a:bodyPr>
          <a:lstStyle/>
          <a:p>
            <a:pPr algn="ctr">
              <a:lnSpc>
                <a:spcPts val="7699"/>
              </a:lnSpc>
              <a:spcBef>
                <a:spcPct val="0"/>
              </a:spcBef>
            </a:pPr>
            <a:r>
              <a:rPr lang="en-US" sz="5499">
                <a:solidFill>
                  <a:srgbClr val="24307F"/>
                </a:solidFill>
                <a:latin typeface="Poppins Ultra-Bold"/>
              </a:rPr>
              <a:t>Masalah</a:t>
            </a:r>
          </a:p>
        </p:txBody>
      </p:sp>
      <p:sp>
        <p:nvSpPr>
          <p:cNvPr id="4" name="TextBox 4"/>
          <p:cNvSpPr txBox="1"/>
          <p:nvPr/>
        </p:nvSpPr>
        <p:spPr>
          <a:xfrm>
            <a:off x="956373" y="2244322"/>
            <a:ext cx="16230600" cy="398780"/>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Poppins"/>
              </a:rPr>
              <a:t>Berdasarkan latar belakang diatas, stekholder  ingin mengetahui beberapa informasi berikut :</a:t>
            </a:r>
          </a:p>
        </p:txBody>
      </p:sp>
      <p:grpSp>
        <p:nvGrpSpPr>
          <p:cNvPr id="5" name="Group 5"/>
          <p:cNvGrpSpPr/>
          <p:nvPr/>
        </p:nvGrpSpPr>
        <p:grpSpPr>
          <a:xfrm>
            <a:off x="3291454" y="5547655"/>
            <a:ext cx="16391619" cy="1956282"/>
            <a:chOff x="0" y="0"/>
            <a:chExt cx="2532364" cy="302229"/>
          </a:xfrm>
        </p:grpSpPr>
        <p:sp>
          <p:nvSpPr>
            <p:cNvPr id="6" name="Freeform 6"/>
            <p:cNvSpPr/>
            <p:nvPr/>
          </p:nvSpPr>
          <p:spPr>
            <a:xfrm>
              <a:off x="0" y="0"/>
              <a:ext cx="2532364" cy="302229"/>
            </a:xfrm>
            <a:custGeom>
              <a:avLst/>
              <a:gdLst/>
              <a:ahLst/>
              <a:cxnLst/>
              <a:rect l="l" t="t" r="r" b="b"/>
              <a:pathLst>
                <a:path w="2532364" h="302229">
                  <a:moveTo>
                    <a:pt x="2329164" y="0"/>
                  </a:moveTo>
                  <a:lnTo>
                    <a:pt x="0" y="0"/>
                  </a:lnTo>
                  <a:lnTo>
                    <a:pt x="203200" y="302229"/>
                  </a:lnTo>
                  <a:lnTo>
                    <a:pt x="2532364" y="302229"/>
                  </a:lnTo>
                  <a:lnTo>
                    <a:pt x="2329164" y="0"/>
                  </a:lnTo>
                  <a:close/>
                </a:path>
              </a:pathLst>
            </a:custGeom>
            <a:gradFill rotWithShape="1">
              <a:gsLst>
                <a:gs pos="0">
                  <a:srgbClr val="29399D">
                    <a:alpha val="100000"/>
                  </a:srgbClr>
                </a:gs>
                <a:gs pos="100000">
                  <a:srgbClr val="1A2047">
                    <a:alpha val="100000"/>
                  </a:srgbClr>
                </a:gs>
              </a:gsLst>
              <a:lin ang="2100000"/>
            </a:gradFill>
          </p:spPr>
        </p:sp>
        <p:sp>
          <p:nvSpPr>
            <p:cNvPr id="7" name="TextBox 7"/>
            <p:cNvSpPr txBox="1"/>
            <p:nvPr/>
          </p:nvSpPr>
          <p:spPr>
            <a:xfrm>
              <a:off x="101600" y="-57150"/>
              <a:ext cx="2329164" cy="359379"/>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555332" y="5776255"/>
            <a:ext cx="14035052" cy="542925"/>
          </a:xfrm>
          <a:prstGeom prst="rect">
            <a:avLst/>
          </a:prstGeom>
        </p:spPr>
        <p:txBody>
          <a:bodyPr lIns="0" tIns="0" rIns="0" bIns="0" rtlCol="0" anchor="t">
            <a:spAutoFit/>
          </a:bodyPr>
          <a:lstStyle/>
          <a:p>
            <a:pPr algn="r">
              <a:lnSpc>
                <a:spcPts val="4200"/>
              </a:lnSpc>
              <a:spcBef>
                <a:spcPct val="0"/>
              </a:spcBef>
            </a:pPr>
            <a:r>
              <a:rPr lang="en-US" sz="3000">
                <a:solidFill>
                  <a:srgbClr val="FFFFFF"/>
                </a:solidFill>
                <a:latin typeface="Poppins Bold"/>
              </a:rPr>
              <a:t>Pola Perjalanan Taxi Mencerminkan Tren Permintaaan Penumpang</a:t>
            </a:r>
          </a:p>
        </p:txBody>
      </p:sp>
      <p:sp>
        <p:nvSpPr>
          <p:cNvPr id="9" name="TextBox 9"/>
          <p:cNvSpPr txBox="1"/>
          <p:nvPr/>
        </p:nvSpPr>
        <p:spPr>
          <a:xfrm>
            <a:off x="7715111" y="6443144"/>
            <a:ext cx="9875273" cy="746760"/>
          </a:xfrm>
          <a:prstGeom prst="rect">
            <a:avLst/>
          </a:prstGeom>
        </p:spPr>
        <p:txBody>
          <a:bodyPr lIns="0" tIns="0" rIns="0" bIns="0" rtlCol="0" anchor="t">
            <a:spAutoFit/>
          </a:bodyPr>
          <a:lstStyle/>
          <a:p>
            <a:pPr algn="r">
              <a:lnSpc>
                <a:spcPts val="2940"/>
              </a:lnSpc>
              <a:spcBef>
                <a:spcPct val="0"/>
              </a:spcBef>
            </a:pPr>
            <a:r>
              <a:rPr lang="en-US" sz="2100">
                <a:solidFill>
                  <a:srgbClr val="FFFFFF"/>
                </a:solidFill>
                <a:latin typeface="Poppins"/>
              </a:rPr>
              <a:t>Bagaimana pola perjalanan taksi mencerminkan tren permintaan penumpang di Bulan Januari 2023?</a:t>
            </a:r>
          </a:p>
        </p:txBody>
      </p:sp>
      <p:grpSp>
        <p:nvGrpSpPr>
          <p:cNvPr id="10" name="Group 10"/>
          <p:cNvGrpSpPr/>
          <p:nvPr/>
        </p:nvGrpSpPr>
        <p:grpSpPr>
          <a:xfrm>
            <a:off x="-2795738" y="7694437"/>
            <a:ext cx="17803972" cy="2022650"/>
            <a:chOff x="0" y="0"/>
            <a:chExt cx="2723110" cy="309363"/>
          </a:xfrm>
        </p:grpSpPr>
        <p:sp>
          <p:nvSpPr>
            <p:cNvPr id="11" name="Freeform 11"/>
            <p:cNvSpPr/>
            <p:nvPr/>
          </p:nvSpPr>
          <p:spPr>
            <a:xfrm>
              <a:off x="0" y="0"/>
              <a:ext cx="2723110" cy="309363"/>
            </a:xfrm>
            <a:custGeom>
              <a:avLst/>
              <a:gdLst/>
              <a:ahLst/>
              <a:cxnLst/>
              <a:rect l="l" t="t" r="r" b="b"/>
              <a:pathLst>
                <a:path w="2723110" h="309363">
                  <a:moveTo>
                    <a:pt x="203200" y="0"/>
                  </a:moveTo>
                  <a:lnTo>
                    <a:pt x="2723110" y="0"/>
                  </a:lnTo>
                  <a:lnTo>
                    <a:pt x="2519910" y="309363"/>
                  </a:lnTo>
                  <a:lnTo>
                    <a:pt x="0" y="309363"/>
                  </a:lnTo>
                  <a:lnTo>
                    <a:pt x="203200" y="0"/>
                  </a:lnTo>
                  <a:close/>
                </a:path>
              </a:pathLst>
            </a:custGeom>
            <a:gradFill rotWithShape="1">
              <a:gsLst>
                <a:gs pos="0">
                  <a:srgbClr val="1A2047">
                    <a:alpha val="100000"/>
                  </a:srgbClr>
                </a:gs>
                <a:gs pos="100000">
                  <a:srgbClr val="29399D">
                    <a:alpha val="100000"/>
                  </a:srgbClr>
                </a:gs>
              </a:gsLst>
              <a:lin ang="0"/>
            </a:gradFill>
          </p:spPr>
        </p:sp>
        <p:sp>
          <p:nvSpPr>
            <p:cNvPr id="12" name="TextBox 12"/>
            <p:cNvSpPr txBox="1"/>
            <p:nvPr/>
          </p:nvSpPr>
          <p:spPr>
            <a:xfrm>
              <a:off x="101600" y="-57150"/>
              <a:ext cx="2519910" cy="36651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028700" y="7923037"/>
            <a:ext cx="12112818" cy="54292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Poppins Bold"/>
              </a:rPr>
              <a:t>Evaluasi Hubungan antara Pembayaran Total dan Tips</a:t>
            </a:r>
          </a:p>
        </p:txBody>
      </p:sp>
      <p:sp>
        <p:nvSpPr>
          <p:cNvPr id="14" name="TextBox 14"/>
          <p:cNvSpPr txBox="1"/>
          <p:nvPr/>
        </p:nvSpPr>
        <p:spPr>
          <a:xfrm>
            <a:off x="1028700" y="8599312"/>
            <a:ext cx="11902476" cy="746760"/>
          </a:xfrm>
          <a:prstGeom prst="rect">
            <a:avLst/>
          </a:prstGeom>
        </p:spPr>
        <p:txBody>
          <a:bodyPr lIns="0" tIns="0" rIns="0" bIns="0" rtlCol="0" anchor="t">
            <a:spAutoFit/>
          </a:bodyPr>
          <a:lstStyle/>
          <a:p>
            <a:pPr algn="just">
              <a:lnSpc>
                <a:spcPts val="2939"/>
              </a:lnSpc>
              <a:spcBef>
                <a:spcPct val="0"/>
              </a:spcBef>
            </a:pPr>
            <a:r>
              <a:rPr lang="en-US" sz="2099">
                <a:solidFill>
                  <a:srgbClr val="FFFFFF"/>
                </a:solidFill>
                <a:latin typeface="Poppins"/>
                <a:ea typeface="Poppins"/>
              </a:rPr>
              <a:t>Apakah terdapat hubungan yang signifikan antara jumlah bayar (total_amount) dan jumlah tip (tip_amount﻿) yang diberikan oleh penumpang kepada pengemudi taksi?</a:t>
            </a:r>
          </a:p>
        </p:txBody>
      </p:sp>
      <p:sp>
        <p:nvSpPr>
          <p:cNvPr id="15" name="AutoShape 15"/>
          <p:cNvSpPr/>
          <p:nvPr/>
        </p:nvSpPr>
        <p:spPr>
          <a:xfrm>
            <a:off x="14588380" y="1057275"/>
            <a:ext cx="9550279" cy="0"/>
          </a:xfrm>
          <a:prstGeom prst="line">
            <a:avLst/>
          </a:prstGeom>
          <a:ln w="57150" cap="flat">
            <a:solidFill>
              <a:srgbClr val="24307F"/>
            </a:solidFill>
            <a:prstDash val="solid"/>
            <a:headEnd type="oval" w="lg" len="lg"/>
            <a:tailEnd type="none" w="sm" len="sm"/>
          </a:ln>
        </p:spPr>
      </p:sp>
      <p:sp>
        <p:nvSpPr>
          <p:cNvPr id="16" name="AutoShape 16"/>
          <p:cNvSpPr/>
          <p:nvPr/>
        </p:nvSpPr>
        <p:spPr>
          <a:xfrm>
            <a:off x="-5850660" y="1057275"/>
            <a:ext cx="9550279" cy="0"/>
          </a:xfrm>
          <a:prstGeom prst="line">
            <a:avLst/>
          </a:prstGeom>
          <a:ln w="57150" cap="flat">
            <a:solidFill>
              <a:srgbClr val="24307F"/>
            </a:solidFill>
            <a:prstDash val="solid"/>
            <a:headEnd type="none" w="sm" len="sm"/>
            <a:tailEnd type="oval" w="lg" len="lg"/>
          </a:ln>
        </p:spPr>
      </p:sp>
      <p:grpSp>
        <p:nvGrpSpPr>
          <p:cNvPr id="17" name="Group 17"/>
          <p:cNvGrpSpPr/>
          <p:nvPr/>
        </p:nvGrpSpPr>
        <p:grpSpPr>
          <a:xfrm>
            <a:off x="-2795738" y="3226899"/>
            <a:ext cx="19117632" cy="2133264"/>
            <a:chOff x="0" y="0"/>
            <a:chExt cx="2953510" cy="329571"/>
          </a:xfrm>
        </p:grpSpPr>
        <p:sp>
          <p:nvSpPr>
            <p:cNvPr id="18" name="Freeform 18"/>
            <p:cNvSpPr/>
            <p:nvPr/>
          </p:nvSpPr>
          <p:spPr>
            <a:xfrm>
              <a:off x="0" y="0"/>
              <a:ext cx="2953510" cy="329571"/>
            </a:xfrm>
            <a:custGeom>
              <a:avLst/>
              <a:gdLst/>
              <a:ahLst/>
              <a:cxnLst/>
              <a:rect l="l" t="t" r="r" b="b"/>
              <a:pathLst>
                <a:path w="2953510" h="329571">
                  <a:moveTo>
                    <a:pt x="2750310" y="0"/>
                  </a:moveTo>
                  <a:lnTo>
                    <a:pt x="0" y="0"/>
                  </a:lnTo>
                  <a:lnTo>
                    <a:pt x="203200" y="329571"/>
                  </a:lnTo>
                  <a:lnTo>
                    <a:pt x="2953510" y="329571"/>
                  </a:lnTo>
                  <a:lnTo>
                    <a:pt x="2750310" y="0"/>
                  </a:lnTo>
                  <a:close/>
                </a:path>
              </a:pathLst>
            </a:custGeom>
            <a:gradFill rotWithShape="1">
              <a:gsLst>
                <a:gs pos="0">
                  <a:srgbClr val="24307F">
                    <a:alpha val="100000"/>
                  </a:srgbClr>
                </a:gs>
                <a:gs pos="100000">
                  <a:srgbClr val="27AAE1">
                    <a:alpha val="100000"/>
                  </a:srgbClr>
                </a:gs>
              </a:gsLst>
              <a:lin ang="0"/>
            </a:gradFill>
          </p:spPr>
        </p:sp>
        <p:sp>
          <p:nvSpPr>
            <p:cNvPr id="19" name="TextBox 19"/>
            <p:cNvSpPr txBox="1"/>
            <p:nvPr/>
          </p:nvSpPr>
          <p:spPr>
            <a:xfrm>
              <a:off x="101600" y="-57150"/>
              <a:ext cx="2750310" cy="386721"/>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956373" y="3402503"/>
            <a:ext cx="7398245" cy="54292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Poppins Bold"/>
              </a:rPr>
              <a:t>Perbandingan  Kepuasan Pelanggan</a:t>
            </a:r>
          </a:p>
        </p:txBody>
      </p:sp>
      <p:sp>
        <p:nvSpPr>
          <p:cNvPr id="21" name="TextBox 21"/>
          <p:cNvSpPr txBox="1"/>
          <p:nvPr/>
        </p:nvSpPr>
        <p:spPr>
          <a:xfrm>
            <a:off x="953490" y="4007780"/>
            <a:ext cx="14225358" cy="1489710"/>
          </a:xfrm>
          <a:prstGeom prst="rect">
            <a:avLst/>
          </a:prstGeom>
        </p:spPr>
        <p:txBody>
          <a:bodyPr lIns="0" tIns="0" rIns="0" bIns="0" rtlCol="0" anchor="t">
            <a:spAutoFit/>
          </a:bodyPr>
          <a:lstStyle/>
          <a:p>
            <a:pPr algn="just">
              <a:lnSpc>
                <a:spcPts val="2939"/>
              </a:lnSpc>
            </a:pPr>
            <a:r>
              <a:rPr lang="en-US" sz="2099">
                <a:solidFill>
                  <a:srgbClr val="FFFFFF"/>
                </a:solidFill>
                <a:latin typeface="Poppins"/>
              </a:rPr>
              <a:t>Bagaimana perbandingan kepuasan pelanggan antara Vendor Creative Mobile Technologies, LLC (VendorID 1) dan Vendor VeriFone Inc. (VendorID 2), berdasarkan parameter total jarak perjalanan,total jumlah pendapatan, dan total jumlah tip yang diberikan penumpang?</a:t>
            </a:r>
          </a:p>
          <a:p>
            <a:pPr algn="just">
              <a:lnSpc>
                <a:spcPts val="2939"/>
              </a:lnSpc>
              <a:spcBef>
                <a:spcPct val="0"/>
              </a:spcBef>
            </a:pPr>
            <a:endParaRPr lang="en-US" sz="2099">
              <a:solidFill>
                <a:srgbClr val="FFFFFF"/>
              </a:solidFill>
              <a:latin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3955284" y="623124"/>
            <a:ext cx="7096961" cy="984250"/>
          </a:xfrm>
          <a:prstGeom prst="rect">
            <a:avLst/>
          </a:prstGeom>
        </p:spPr>
        <p:txBody>
          <a:bodyPr lIns="0" tIns="0" rIns="0" bIns="0" rtlCol="0" anchor="t">
            <a:spAutoFit/>
          </a:bodyPr>
          <a:lstStyle/>
          <a:p>
            <a:pPr algn="ctr">
              <a:lnSpc>
                <a:spcPts val="7699"/>
              </a:lnSpc>
              <a:spcBef>
                <a:spcPct val="0"/>
              </a:spcBef>
            </a:pPr>
            <a:r>
              <a:rPr lang="en-US" sz="5499">
                <a:solidFill>
                  <a:srgbClr val="267FBC"/>
                </a:solidFill>
                <a:latin typeface="Poppins Ultra-Bold"/>
              </a:rPr>
              <a:t>Tujuan</a:t>
            </a:r>
          </a:p>
        </p:txBody>
      </p:sp>
      <p:sp>
        <p:nvSpPr>
          <p:cNvPr id="3" name="TextBox 3"/>
          <p:cNvSpPr txBox="1"/>
          <p:nvPr/>
        </p:nvSpPr>
        <p:spPr>
          <a:xfrm>
            <a:off x="7091562" y="623124"/>
            <a:ext cx="6827136" cy="984250"/>
          </a:xfrm>
          <a:prstGeom prst="rect">
            <a:avLst/>
          </a:prstGeom>
        </p:spPr>
        <p:txBody>
          <a:bodyPr lIns="0" tIns="0" rIns="0" bIns="0" rtlCol="0" anchor="t">
            <a:spAutoFit/>
          </a:bodyPr>
          <a:lstStyle/>
          <a:p>
            <a:pPr algn="ctr">
              <a:lnSpc>
                <a:spcPts val="7699"/>
              </a:lnSpc>
              <a:spcBef>
                <a:spcPct val="0"/>
              </a:spcBef>
            </a:pPr>
            <a:r>
              <a:rPr lang="en-US" sz="5499">
                <a:solidFill>
                  <a:srgbClr val="24307F"/>
                </a:solidFill>
                <a:latin typeface="Poppins Ultra-Bold"/>
              </a:rPr>
              <a:t>Analisis</a:t>
            </a:r>
          </a:p>
        </p:txBody>
      </p:sp>
      <p:sp>
        <p:nvSpPr>
          <p:cNvPr id="4" name="TextBox 4"/>
          <p:cNvSpPr txBox="1"/>
          <p:nvPr/>
        </p:nvSpPr>
        <p:spPr>
          <a:xfrm>
            <a:off x="1028700" y="1805566"/>
            <a:ext cx="16230600" cy="398780"/>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Poppins"/>
              </a:rPr>
              <a:t>Berdasarkan latar belakang dan rumusan masalah diatas, berikut adalah tujuan analisis yang tepat:</a:t>
            </a:r>
          </a:p>
        </p:txBody>
      </p:sp>
      <p:grpSp>
        <p:nvGrpSpPr>
          <p:cNvPr id="5" name="Group 5"/>
          <p:cNvGrpSpPr/>
          <p:nvPr/>
        </p:nvGrpSpPr>
        <p:grpSpPr>
          <a:xfrm>
            <a:off x="3313577" y="5300278"/>
            <a:ext cx="16391619" cy="2400950"/>
            <a:chOff x="0" y="0"/>
            <a:chExt cx="2532364" cy="370926"/>
          </a:xfrm>
        </p:grpSpPr>
        <p:sp>
          <p:nvSpPr>
            <p:cNvPr id="6" name="Freeform 6"/>
            <p:cNvSpPr/>
            <p:nvPr/>
          </p:nvSpPr>
          <p:spPr>
            <a:xfrm>
              <a:off x="0" y="0"/>
              <a:ext cx="2532364" cy="370926"/>
            </a:xfrm>
            <a:custGeom>
              <a:avLst/>
              <a:gdLst/>
              <a:ahLst/>
              <a:cxnLst/>
              <a:rect l="l" t="t" r="r" b="b"/>
              <a:pathLst>
                <a:path w="2532364" h="370926">
                  <a:moveTo>
                    <a:pt x="2329164" y="0"/>
                  </a:moveTo>
                  <a:lnTo>
                    <a:pt x="0" y="0"/>
                  </a:lnTo>
                  <a:lnTo>
                    <a:pt x="203200" y="370926"/>
                  </a:lnTo>
                  <a:lnTo>
                    <a:pt x="2532364" y="370926"/>
                  </a:lnTo>
                  <a:lnTo>
                    <a:pt x="2329164" y="0"/>
                  </a:lnTo>
                  <a:close/>
                </a:path>
              </a:pathLst>
            </a:custGeom>
            <a:gradFill rotWithShape="1">
              <a:gsLst>
                <a:gs pos="0">
                  <a:srgbClr val="29399D">
                    <a:alpha val="100000"/>
                  </a:srgbClr>
                </a:gs>
                <a:gs pos="100000">
                  <a:srgbClr val="1A2047">
                    <a:alpha val="100000"/>
                  </a:srgbClr>
                </a:gs>
              </a:gsLst>
              <a:lin ang="2100000"/>
            </a:gradFill>
          </p:spPr>
        </p:sp>
        <p:sp>
          <p:nvSpPr>
            <p:cNvPr id="7" name="TextBox 7"/>
            <p:cNvSpPr txBox="1"/>
            <p:nvPr/>
          </p:nvSpPr>
          <p:spPr>
            <a:xfrm>
              <a:off x="101600" y="-57150"/>
              <a:ext cx="2329164" cy="428076"/>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577455" y="5354422"/>
            <a:ext cx="14035052" cy="542925"/>
          </a:xfrm>
          <a:prstGeom prst="rect">
            <a:avLst/>
          </a:prstGeom>
        </p:spPr>
        <p:txBody>
          <a:bodyPr lIns="0" tIns="0" rIns="0" bIns="0" rtlCol="0" anchor="t">
            <a:spAutoFit/>
          </a:bodyPr>
          <a:lstStyle/>
          <a:p>
            <a:pPr algn="r">
              <a:lnSpc>
                <a:spcPts val="4200"/>
              </a:lnSpc>
              <a:spcBef>
                <a:spcPct val="0"/>
              </a:spcBef>
            </a:pPr>
            <a:r>
              <a:rPr lang="en-US" sz="3000">
                <a:solidFill>
                  <a:srgbClr val="FFFFFF"/>
                </a:solidFill>
                <a:latin typeface="Poppins Bold"/>
              </a:rPr>
              <a:t>Pola Perjalanan Taxi Mencerminkan Tren Permintaaan Penumpang</a:t>
            </a:r>
          </a:p>
        </p:txBody>
      </p:sp>
      <p:sp>
        <p:nvSpPr>
          <p:cNvPr id="9" name="TextBox 9"/>
          <p:cNvSpPr txBox="1"/>
          <p:nvPr/>
        </p:nvSpPr>
        <p:spPr>
          <a:xfrm>
            <a:off x="4680501" y="5954344"/>
            <a:ext cx="12932006" cy="1489710"/>
          </a:xfrm>
          <a:prstGeom prst="rect">
            <a:avLst/>
          </a:prstGeom>
        </p:spPr>
        <p:txBody>
          <a:bodyPr lIns="0" tIns="0" rIns="0" bIns="0" rtlCol="0" anchor="t">
            <a:spAutoFit/>
          </a:bodyPr>
          <a:lstStyle/>
          <a:p>
            <a:pPr>
              <a:lnSpc>
                <a:spcPts val="2940"/>
              </a:lnSpc>
            </a:pPr>
            <a:r>
              <a:rPr lang="en-US" sz="2100">
                <a:solidFill>
                  <a:srgbClr val="FFFFFF"/>
                </a:solidFill>
                <a:latin typeface="Poppins"/>
              </a:rPr>
              <a:t>Menganalisis pola perjalanan taksi untuk memahami tren permintaan penumpang selama bulan Januari 2023. Fokus pada:</a:t>
            </a:r>
          </a:p>
          <a:p>
            <a:pPr>
              <a:lnSpc>
                <a:spcPts val="2940"/>
              </a:lnSpc>
            </a:pPr>
            <a:r>
              <a:rPr lang="en-US" sz="2100">
                <a:solidFill>
                  <a:srgbClr val="FFFFFF"/>
                </a:solidFill>
                <a:latin typeface="Poppins"/>
              </a:rPr>
              <a:t>   - Distribusi waktu perjalanan.</a:t>
            </a:r>
          </a:p>
          <a:p>
            <a:pPr>
              <a:lnSpc>
                <a:spcPts val="2940"/>
              </a:lnSpc>
              <a:spcBef>
                <a:spcPct val="0"/>
              </a:spcBef>
            </a:pPr>
            <a:r>
              <a:rPr lang="en-US" sz="2100">
                <a:solidFill>
                  <a:srgbClr val="FFFFFF"/>
                </a:solidFill>
                <a:latin typeface="Poppins"/>
              </a:rPr>
              <a:t>   - Tren permintaan penumpang berdasarkan jumlah penumpang</a:t>
            </a:r>
          </a:p>
        </p:txBody>
      </p:sp>
      <p:grpSp>
        <p:nvGrpSpPr>
          <p:cNvPr id="10" name="Group 10"/>
          <p:cNvGrpSpPr/>
          <p:nvPr/>
        </p:nvGrpSpPr>
        <p:grpSpPr>
          <a:xfrm>
            <a:off x="-1291819" y="7891729"/>
            <a:ext cx="17591166" cy="2019753"/>
            <a:chOff x="0" y="0"/>
            <a:chExt cx="2717684" cy="312034"/>
          </a:xfrm>
        </p:grpSpPr>
        <p:sp>
          <p:nvSpPr>
            <p:cNvPr id="11" name="Freeform 11"/>
            <p:cNvSpPr/>
            <p:nvPr/>
          </p:nvSpPr>
          <p:spPr>
            <a:xfrm>
              <a:off x="0" y="0"/>
              <a:ext cx="2717684" cy="312034"/>
            </a:xfrm>
            <a:custGeom>
              <a:avLst/>
              <a:gdLst/>
              <a:ahLst/>
              <a:cxnLst/>
              <a:rect l="l" t="t" r="r" b="b"/>
              <a:pathLst>
                <a:path w="2717684" h="312034">
                  <a:moveTo>
                    <a:pt x="2514484" y="0"/>
                  </a:moveTo>
                  <a:lnTo>
                    <a:pt x="0" y="0"/>
                  </a:lnTo>
                  <a:lnTo>
                    <a:pt x="203200" y="312034"/>
                  </a:lnTo>
                  <a:lnTo>
                    <a:pt x="2717684" y="312034"/>
                  </a:lnTo>
                  <a:lnTo>
                    <a:pt x="2514484" y="0"/>
                  </a:lnTo>
                  <a:close/>
                </a:path>
              </a:pathLst>
            </a:custGeom>
            <a:gradFill rotWithShape="1">
              <a:gsLst>
                <a:gs pos="0">
                  <a:srgbClr val="24307F">
                    <a:alpha val="100000"/>
                  </a:srgbClr>
                </a:gs>
                <a:gs pos="100000">
                  <a:srgbClr val="27AAE1">
                    <a:alpha val="100000"/>
                  </a:srgbClr>
                </a:gs>
              </a:gsLst>
              <a:lin ang="0"/>
            </a:gradFill>
          </p:spPr>
        </p:sp>
        <p:sp>
          <p:nvSpPr>
            <p:cNvPr id="12" name="TextBox 12"/>
            <p:cNvSpPr txBox="1"/>
            <p:nvPr/>
          </p:nvSpPr>
          <p:spPr>
            <a:xfrm>
              <a:off x="101600" y="-57150"/>
              <a:ext cx="2514484" cy="369184"/>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101027" y="8017310"/>
            <a:ext cx="12112818" cy="54292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Poppins Bold"/>
              </a:rPr>
              <a:t>Evaluasi Hubungan antara Pembayaran Total dan Tips</a:t>
            </a:r>
          </a:p>
        </p:txBody>
      </p:sp>
      <p:sp>
        <p:nvSpPr>
          <p:cNvPr id="14" name="TextBox 14"/>
          <p:cNvSpPr txBox="1"/>
          <p:nvPr/>
        </p:nvSpPr>
        <p:spPr>
          <a:xfrm>
            <a:off x="1101027" y="8569760"/>
            <a:ext cx="13782905" cy="1489710"/>
          </a:xfrm>
          <a:prstGeom prst="rect">
            <a:avLst/>
          </a:prstGeom>
        </p:spPr>
        <p:txBody>
          <a:bodyPr lIns="0" tIns="0" rIns="0" bIns="0" rtlCol="0" anchor="t">
            <a:spAutoFit/>
          </a:bodyPr>
          <a:lstStyle/>
          <a:p>
            <a:pPr algn="just">
              <a:lnSpc>
                <a:spcPts val="2939"/>
              </a:lnSpc>
            </a:pPr>
            <a:r>
              <a:rPr lang="en-US" sz="2099">
                <a:solidFill>
                  <a:srgbClr val="FFFFFF"/>
                </a:solidFill>
                <a:latin typeface="Poppins"/>
              </a:rPr>
              <a:t>Mengevaluasi apakah terdapat hubungan yang signifikan antara jumlah total pembayaran (total_amount) yang diterima oleh perusahaan taksi dan jumlah tip (tip_amount) yang diberikan oleh penumpang kepada pengemudi.</a:t>
            </a:r>
          </a:p>
          <a:p>
            <a:pPr algn="just">
              <a:lnSpc>
                <a:spcPts val="2939"/>
              </a:lnSpc>
              <a:spcBef>
                <a:spcPct val="0"/>
              </a:spcBef>
            </a:pPr>
            <a:endParaRPr lang="en-US" sz="2099">
              <a:solidFill>
                <a:srgbClr val="FFFFFF"/>
              </a:solidFill>
              <a:latin typeface="Poppins"/>
            </a:endParaRPr>
          </a:p>
        </p:txBody>
      </p:sp>
      <p:sp>
        <p:nvSpPr>
          <p:cNvPr id="15" name="AutoShape 15"/>
          <p:cNvSpPr/>
          <p:nvPr/>
        </p:nvSpPr>
        <p:spPr>
          <a:xfrm>
            <a:off x="14588380" y="1057275"/>
            <a:ext cx="9550279" cy="0"/>
          </a:xfrm>
          <a:prstGeom prst="line">
            <a:avLst/>
          </a:prstGeom>
          <a:ln w="57150" cap="flat">
            <a:solidFill>
              <a:srgbClr val="24307F"/>
            </a:solidFill>
            <a:prstDash val="solid"/>
            <a:headEnd type="oval" w="lg" len="lg"/>
            <a:tailEnd type="none" w="sm" len="sm"/>
          </a:ln>
        </p:spPr>
      </p:sp>
      <p:sp>
        <p:nvSpPr>
          <p:cNvPr id="16" name="AutoShape 16"/>
          <p:cNvSpPr/>
          <p:nvPr/>
        </p:nvSpPr>
        <p:spPr>
          <a:xfrm>
            <a:off x="-5850660" y="1057275"/>
            <a:ext cx="9550279" cy="0"/>
          </a:xfrm>
          <a:prstGeom prst="line">
            <a:avLst/>
          </a:prstGeom>
          <a:ln w="57150" cap="flat">
            <a:solidFill>
              <a:srgbClr val="24307F"/>
            </a:solidFill>
            <a:prstDash val="solid"/>
            <a:headEnd type="none" w="sm" len="sm"/>
            <a:tailEnd type="oval" w="lg" len="lg"/>
          </a:ln>
        </p:spPr>
      </p:sp>
      <p:grpSp>
        <p:nvGrpSpPr>
          <p:cNvPr id="17" name="Group 17"/>
          <p:cNvGrpSpPr/>
          <p:nvPr/>
        </p:nvGrpSpPr>
        <p:grpSpPr>
          <a:xfrm>
            <a:off x="-2723411" y="2456302"/>
            <a:ext cx="19692822" cy="2639189"/>
            <a:chOff x="0" y="0"/>
            <a:chExt cx="3042371" cy="407732"/>
          </a:xfrm>
        </p:grpSpPr>
        <p:sp>
          <p:nvSpPr>
            <p:cNvPr id="18" name="Freeform 18"/>
            <p:cNvSpPr/>
            <p:nvPr/>
          </p:nvSpPr>
          <p:spPr>
            <a:xfrm>
              <a:off x="0" y="0"/>
              <a:ext cx="3042371" cy="407732"/>
            </a:xfrm>
            <a:custGeom>
              <a:avLst/>
              <a:gdLst/>
              <a:ahLst/>
              <a:cxnLst/>
              <a:rect l="l" t="t" r="r" b="b"/>
              <a:pathLst>
                <a:path w="3042371" h="407732">
                  <a:moveTo>
                    <a:pt x="2839171" y="0"/>
                  </a:moveTo>
                  <a:lnTo>
                    <a:pt x="0" y="0"/>
                  </a:lnTo>
                  <a:lnTo>
                    <a:pt x="203200" y="407732"/>
                  </a:lnTo>
                  <a:lnTo>
                    <a:pt x="3042371" y="407732"/>
                  </a:lnTo>
                  <a:lnTo>
                    <a:pt x="2839171" y="0"/>
                  </a:lnTo>
                  <a:close/>
                </a:path>
              </a:pathLst>
            </a:custGeom>
            <a:gradFill rotWithShape="1">
              <a:gsLst>
                <a:gs pos="0">
                  <a:srgbClr val="24307F">
                    <a:alpha val="100000"/>
                  </a:srgbClr>
                </a:gs>
                <a:gs pos="100000">
                  <a:srgbClr val="27AAE1">
                    <a:alpha val="100000"/>
                  </a:srgbClr>
                </a:gs>
              </a:gsLst>
              <a:lin ang="0"/>
            </a:gradFill>
          </p:spPr>
        </p:sp>
        <p:sp>
          <p:nvSpPr>
            <p:cNvPr id="19" name="TextBox 19"/>
            <p:cNvSpPr txBox="1"/>
            <p:nvPr/>
          </p:nvSpPr>
          <p:spPr>
            <a:xfrm>
              <a:off x="101600" y="-57150"/>
              <a:ext cx="2839171" cy="464882"/>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031582" y="2544622"/>
            <a:ext cx="7398245" cy="54292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Poppins Bold"/>
              </a:rPr>
              <a:t>Perbandingan  Kepuasan Pelanggan</a:t>
            </a:r>
          </a:p>
        </p:txBody>
      </p:sp>
      <p:sp>
        <p:nvSpPr>
          <p:cNvPr id="21" name="TextBox 21"/>
          <p:cNvSpPr txBox="1"/>
          <p:nvPr/>
        </p:nvSpPr>
        <p:spPr>
          <a:xfrm>
            <a:off x="1028700" y="3110481"/>
            <a:ext cx="14866916" cy="2232660"/>
          </a:xfrm>
          <a:prstGeom prst="rect">
            <a:avLst/>
          </a:prstGeom>
        </p:spPr>
        <p:txBody>
          <a:bodyPr lIns="0" tIns="0" rIns="0" bIns="0" rtlCol="0" anchor="t">
            <a:spAutoFit/>
          </a:bodyPr>
          <a:lstStyle/>
          <a:p>
            <a:pPr algn="just">
              <a:lnSpc>
                <a:spcPts val="2939"/>
              </a:lnSpc>
            </a:pPr>
            <a:r>
              <a:rPr lang="en-US" sz="2099">
                <a:solidFill>
                  <a:srgbClr val="FFFFFF"/>
                </a:solidFill>
                <a:latin typeface="Poppins"/>
              </a:rPr>
              <a:t>Mengidentifikasi perbedaan kepuasan pelanggan antara dua vendor utama (Creative Mobile Technologies, LLC dan VeriFone Inc.) berdasarkan parameter:</a:t>
            </a:r>
          </a:p>
          <a:p>
            <a:pPr algn="just">
              <a:lnSpc>
                <a:spcPts val="2939"/>
              </a:lnSpc>
            </a:pPr>
            <a:r>
              <a:rPr lang="en-US" sz="2099">
                <a:solidFill>
                  <a:srgbClr val="FFFFFF"/>
                </a:solidFill>
                <a:latin typeface="Poppins"/>
              </a:rPr>
              <a:t>   - Total jarak perjalanan.</a:t>
            </a:r>
          </a:p>
          <a:p>
            <a:pPr algn="just">
              <a:lnSpc>
                <a:spcPts val="2939"/>
              </a:lnSpc>
            </a:pPr>
            <a:r>
              <a:rPr lang="en-US" sz="2099">
                <a:solidFill>
                  <a:srgbClr val="FFFFFF"/>
                </a:solidFill>
                <a:latin typeface="Poppins"/>
              </a:rPr>
              <a:t>   - Total jumlah pendapatan.</a:t>
            </a:r>
          </a:p>
          <a:p>
            <a:pPr algn="just">
              <a:lnSpc>
                <a:spcPts val="2939"/>
              </a:lnSpc>
            </a:pPr>
            <a:r>
              <a:rPr lang="en-US" sz="2099">
                <a:solidFill>
                  <a:srgbClr val="FFFFFF"/>
                </a:solidFill>
                <a:latin typeface="Poppins"/>
              </a:rPr>
              <a:t>   - Total jumlah tip yang diterima oleh pengemudi.</a:t>
            </a:r>
          </a:p>
          <a:p>
            <a:pPr algn="just">
              <a:lnSpc>
                <a:spcPts val="2939"/>
              </a:lnSpc>
              <a:spcBef>
                <a:spcPct val="0"/>
              </a:spcBef>
            </a:pPr>
            <a:endParaRPr lang="en-US" sz="2099">
              <a:solidFill>
                <a:srgbClr val="FFFFFF"/>
              </a:solidFill>
              <a:latin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sp>
        <p:nvSpPr>
          <p:cNvPr id="25" name="AutoShape 3"/>
          <p:cNvSpPr/>
          <p:nvPr/>
        </p:nvSpPr>
        <p:spPr>
          <a:xfrm flipV="1">
            <a:off x="13792200" y="5600700"/>
            <a:ext cx="0" cy="3319720"/>
          </a:xfrm>
          <a:prstGeom prst="line">
            <a:avLst/>
          </a:prstGeom>
          <a:ln w="95250" cap="flat">
            <a:solidFill>
              <a:srgbClr val="267FBC"/>
            </a:solidFill>
            <a:prstDash val="solid"/>
            <a:headEnd type="none" w="sm" len="sm"/>
            <a:tailEnd type="none" w="sm" len="sm"/>
          </a:ln>
        </p:spPr>
      </p:sp>
      <p:sp>
        <p:nvSpPr>
          <p:cNvPr id="24" name="AutoShape 3"/>
          <p:cNvSpPr/>
          <p:nvPr/>
        </p:nvSpPr>
        <p:spPr>
          <a:xfrm flipV="1">
            <a:off x="4419600" y="4947980"/>
            <a:ext cx="0" cy="3319720"/>
          </a:xfrm>
          <a:prstGeom prst="line">
            <a:avLst/>
          </a:prstGeom>
          <a:ln w="95250" cap="flat">
            <a:solidFill>
              <a:srgbClr val="267FBC"/>
            </a:solidFill>
            <a:prstDash val="solid"/>
            <a:headEnd type="none" w="sm" len="sm"/>
            <a:tailEnd type="none" w="sm" len="sm"/>
          </a:ln>
        </p:spPr>
      </p:sp>
      <p:sp>
        <p:nvSpPr>
          <p:cNvPr id="2" name="AutoShape 2"/>
          <p:cNvSpPr/>
          <p:nvPr/>
        </p:nvSpPr>
        <p:spPr>
          <a:xfrm flipV="1">
            <a:off x="4410816" y="5611657"/>
            <a:ext cx="9428897" cy="0"/>
          </a:xfrm>
          <a:prstGeom prst="line">
            <a:avLst/>
          </a:prstGeom>
          <a:ln w="95250" cap="flat">
            <a:solidFill>
              <a:srgbClr val="24307F"/>
            </a:solidFill>
            <a:prstDash val="solid"/>
            <a:headEnd type="none" w="sm" len="sm"/>
            <a:tailEnd type="none" w="sm" len="sm"/>
          </a:ln>
        </p:spPr>
      </p:sp>
      <p:sp>
        <p:nvSpPr>
          <p:cNvPr id="3" name="AutoShape 3"/>
          <p:cNvSpPr/>
          <p:nvPr/>
        </p:nvSpPr>
        <p:spPr>
          <a:xfrm>
            <a:off x="4410816" y="8210375"/>
            <a:ext cx="9181264" cy="11107"/>
          </a:xfrm>
          <a:prstGeom prst="line">
            <a:avLst/>
          </a:prstGeom>
          <a:ln w="95250" cap="flat">
            <a:solidFill>
              <a:srgbClr val="267FBC"/>
            </a:solidFill>
            <a:prstDash val="solid"/>
            <a:headEnd type="none" w="sm" len="sm"/>
            <a:tailEnd type="none" w="sm" len="sm"/>
          </a:ln>
        </p:spPr>
      </p:sp>
      <p:grpSp>
        <p:nvGrpSpPr>
          <p:cNvPr id="4" name="Group 4"/>
          <p:cNvGrpSpPr/>
          <p:nvPr/>
        </p:nvGrpSpPr>
        <p:grpSpPr>
          <a:xfrm>
            <a:off x="1028700" y="4554731"/>
            <a:ext cx="7760642" cy="2095850"/>
            <a:chOff x="0" y="0"/>
            <a:chExt cx="2586449" cy="698500"/>
          </a:xfrm>
        </p:grpSpPr>
        <p:sp>
          <p:nvSpPr>
            <p:cNvPr id="5" name="Freeform 5"/>
            <p:cNvSpPr/>
            <p:nvPr/>
          </p:nvSpPr>
          <p:spPr>
            <a:xfrm>
              <a:off x="0" y="0"/>
              <a:ext cx="2586449" cy="698500"/>
            </a:xfrm>
            <a:custGeom>
              <a:avLst/>
              <a:gdLst/>
              <a:ahLst/>
              <a:cxnLst/>
              <a:rect l="l" t="t" r="r" b="b"/>
              <a:pathLst>
                <a:path w="2586449" h="698500">
                  <a:moveTo>
                    <a:pt x="2586449" y="349250"/>
                  </a:moveTo>
                  <a:lnTo>
                    <a:pt x="2383249" y="698500"/>
                  </a:lnTo>
                  <a:lnTo>
                    <a:pt x="203200" y="698500"/>
                  </a:lnTo>
                  <a:lnTo>
                    <a:pt x="0" y="349250"/>
                  </a:lnTo>
                  <a:lnTo>
                    <a:pt x="203200" y="0"/>
                  </a:lnTo>
                  <a:lnTo>
                    <a:pt x="2383249" y="0"/>
                  </a:lnTo>
                  <a:lnTo>
                    <a:pt x="2586449" y="349250"/>
                  </a:lnTo>
                  <a:close/>
                </a:path>
              </a:pathLst>
            </a:custGeom>
            <a:gradFill rotWithShape="1">
              <a:gsLst>
                <a:gs pos="0">
                  <a:srgbClr val="24307F">
                    <a:alpha val="100000"/>
                  </a:srgbClr>
                </a:gs>
                <a:gs pos="100000">
                  <a:srgbClr val="27AAE1">
                    <a:alpha val="100000"/>
                  </a:srgbClr>
                </a:gs>
              </a:gsLst>
              <a:lin ang="0"/>
            </a:gradFill>
          </p:spPr>
        </p:sp>
        <p:sp>
          <p:nvSpPr>
            <p:cNvPr id="6" name="TextBox 6"/>
            <p:cNvSpPr txBox="1"/>
            <p:nvPr/>
          </p:nvSpPr>
          <p:spPr>
            <a:xfrm>
              <a:off x="114300" y="-57150"/>
              <a:ext cx="2357849"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38338" y="6808487"/>
            <a:ext cx="8092482" cy="2228586"/>
            <a:chOff x="0" y="0"/>
            <a:chExt cx="2697044" cy="742738"/>
          </a:xfrm>
        </p:grpSpPr>
        <p:sp>
          <p:nvSpPr>
            <p:cNvPr id="8" name="Freeform 8"/>
            <p:cNvSpPr/>
            <p:nvPr/>
          </p:nvSpPr>
          <p:spPr>
            <a:xfrm>
              <a:off x="0" y="0"/>
              <a:ext cx="2697044" cy="742738"/>
            </a:xfrm>
            <a:custGeom>
              <a:avLst/>
              <a:gdLst/>
              <a:ahLst/>
              <a:cxnLst/>
              <a:rect l="l" t="t" r="r" b="b"/>
              <a:pathLst>
                <a:path w="2697044" h="742738">
                  <a:moveTo>
                    <a:pt x="2697044" y="371369"/>
                  </a:moveTo>
                  <a:lnTo>
                    <a:pt x="2493844" y="742738"/>
                  </a:lnTo>
                  <a:lnTo>
                    <a:pt x="203200" y="742738"/>
                  </a:lnTo>
                  <a:lnTo>
                    <a:pt x="0" y="371369"/>
                  </a:lnTo>
                  <a:lnTo>
                    <a:pt x="203200" y="0"/>
                  </a:lnTo>
                  <a:lnTo>
                    <a:pt x="2493844" y="0"/>
                  </a:lnTo>
                  <a:lnTo>
                    <a:pt x="2697044" y="371369"/>
                  </a:lnTo>
                  <a:close/>
                </a:path>
              </a:pathLst>
            </a:custGeom>
            <a:gradFill rotWithShape="1">
              <a:gsLst>
                <a:gs pos="0">
                  <a:srgbClr val="24307F">
                    <a:alpha val="100000"/>
                  </a:srgbClr>
                </a:gs>
                <a:gs pos="100000">
                  <a:srgbClr val="27AAE1">
                    <a:alpha val="100000"/>
                  </a:srgbClr>
                </a:gs>
              </a:gsLst>
              <a:lin ang="0"/>
            </a:gradFill>
          </p:spPr>
        </p:sp>
        <p:sp>
          <p:nvSpPr>
            <p:cNvPr id="9" name="TextBox 9"/>
            <p:cNvSpPr txBox="1"/>
            <p:nvPr/>
          </p:nvSpPr>
          <p:spPr>
            <a:xfrm>
              <a:off x="114300" y="-57150"/>
              <a:ext cx="2468444" cy="79988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1788554">
            <a:off x="17105270" y="-4768830"/>
            <a:ext cx="3766175" cy="12896280"/>
            <a:chOff x="0" y="0"/>
            <a:chExt cx="1174900" cy="4023139"/>
          </a:xfrm>
        </p:grpSpPr>
        <p:sp>
          <p:nvSpPr>
            <p:cNvPr id="11" name="Freeform 11"/>
            <p:cNvSpPr/>
            <p:nvPr/>
          </p:nvSpPr>
          <p:spPr>
            <a:xfrm>
              <a:off x="0" y="0"/>
              <a:ext cx="1174900" cy="4023139"/>
            </a:xfrm>
            <a:custGeom>
              <a:avLst/>
              <a:gdLst/>
              <a:ahLst/>
              <a:cxnLst/>
              <a:rect l="l" t="t" r="r" b="b"/>
              <a:pathLst>
                <a:path w="1174900" h="4023139">
                  <a:moveTo>
                    <a:pt x="0" y="0"/>
                  </a:moveTo>
                  <a:lnTo>
                    <a:pt x="1174900" y="0"/>
                  </a:lnTo>
                  <a:lnTo>
                    <a:pt x="1174900" y="4023139"/>
                  </a:lnTo>
                  <a:lnTo>
                    <a:pt x="0" y="4023139"/>
                  </a:lnTo>
                  <a:close/>
                </a:path>
              </a:pathLst>
            </a:custGeom>
            <a:gradFill rotWithShape="1">
              <a:gsLst>
                <a:gs pos="0">
                  <a:srgbClr val="1A2047">
                    <a:alpha val="100000"/>
                  </a:srgbClr>
                </a:gs>
                <a:gs pos="100000">
                  <a:srgbClr val="29399D">
                    <a:alpha val="100000"/>
                  </a:srgbClr>
                </a:gs>
              </a:gsLst>
              <a:lin ang="0"/>
            </a:gradFill>
          </p:spPr>
        </p:sp>
        <p:sp>
          <p:nvSpPr>
            <p:cNvPr id="12" name="TextBox 12"/>
            <p:cNvSpPr txBox="1"/>
            <p:nvPr/>
          </p:nvSpPr>
          <p:spPr>
            <a:xfrm>
              <a:off x="0" y="-28575"/>
              <a:ext cx="1174900" cy="4051714"/>
            </a:xfrm>
            <a:prstGeom prst="rect">
              <a:avLst/>
            </a:prstGeom>
          </p:spPr>
          <p:txBody>
            <a:bodyPr lIns="49237" tIns="49237" rIns="49237" bIns="49237" rtlCol="0" anchor="ctr"/>
            <a:lstStyle/>
            <a:p>
              <a:pPr algn="ctr">
                <a:lnSpc>
                  <a:spcPts val="1492"/>
                </a:lnSpc>
                <a:spcBef>
                  <a:spcPct val="0"/>
                </a:spcBef>
              </a:pPr>
              <a:endParaRPr/>
            </a:p>
          </p:txBody>
        </p:sp>
      </p:grpSp>
      <p:grpSp>
        <p:nvGrpSpPr>
          <p:cNvPr id="13" name="Group 13"/>
          <p:cNvGrpSpPr/>
          <p:nvPr/>
        </p:nvGrpSpPr>
        <p:grpSpPr>
          <a:xfrm rot="-1788554">
            <a:off x="15867501" y="-929880"/>
            <a:ext cx="832294" cy="3967246"/>
            <a:chOff x="0" y="0"/>
            <a:chExt cx="259643" cy="1237627"/>
          </a:xfrm>
        </p:grpSpPr>
        <p:sp>
          <p:nvSpPr>
            <p:cNvPr id="14" name="Freeform 14"/>
            <p:cNvSpPr/>
            <p:nvPr/>
          </p:nvSpPr>
          <p:spPr>
            <a:xfrm>
              <a:off x="0" y="0"/>
              <a:ext cx="259643" cy="1237627"/>
            </a:xfrm>
            <a:custGeom>
              <a:avLst/>
              <a:gdLst/>
              <a:ahLst/>
              <a:cxnLst/>
              <a:rect l="l" t="t" r="r" b="b"/>
              <a:pathLst>
                <a:path w="259643" h="1237627">
                  <a:moveTo>
                    <a:pt x="0" y="0"/>
                  </a:moveTo>
                  <a:lnTo>
                    <a:pt x="259643" y="0"/>
                  </a:lnTo>
                  <a:lnTo>
                    <a:pt x="259643" y="1237627"/>
                  </a:lnTo>
                  <a:lnTo>
                    <a:pt x="0" y="1237627"/>
                  </a:lnTo>
                  <a:close/>
                </a:path>
              </a:pathLst>
            </a:custGeom>
            <a:gradFill rotWithShape="1">
              <a:gsLst>
                <a:gs pos="0">
                  <a:srgbClr val="269ED6">
                    <a:alpha val="100000"/>
                  </a:srgbClr>
                </a:gs>
                <a:gs pos="100000">
                  <a:srgbClr val="27AAE1">
                    <a:alpha val="0"/>
                  </a:srgbClr>
                </a:gs>
              </a:gsLst>
              <a:lin ang="5400000"/>
            </a:gradFill>
          </p:spPr>
        </p:sp>
        <p:sp>
          <p:nvSpPr>
            <p:cNvPr id="15" name="TextBox 15"/>
            <p:cNvSpPr txBox="1"/>
            <p:nvPr/>
          </p:nvSpPr>
          <p:spPr>
            <a:xfrm>
              <a:off x="0" y="-28575"/>
              <a:ext cx="259643" cy="1266202"/>
            </a:xfrm>
            <a:prstGeom prst="rect">
              <a:avLst/>
            </a:prstGeom>
          </p:spPr>
          <p:txBody>
            <a:bodyPr lIns="49237" tIns="49237" rIns="49237" bIns="49237" rtlCol="0" anchor="ctr"/>
            <a:lstStyle/>
            <a:p>
              <a:pPr algn="ctr">
                <a:lnSpc>
                  <a:spcPts val="1492"/>
                </a:lnSpc>
                <a:spcBef>
                  <a:spcPct val="0"/>
                </a:spcBef>
              </a:pPr>
              <a:endParaRPr/>
            </a:p>
          </p:txBody>
        </p:sp>
      </p:grpSp>
      <p:sp>
        <p:nvSpPr>
          <p:cNvPr id="16" name="Freeform 16"/>
          <p:cNvSpPr/>
          <p:nvPr/>
        </p:nvSpPr>
        <p:spPr>
          <a:xfrm>
            <a:off x="9001448" y="5460104"/>
            <a:ext cx="285103" cy="285103"/>
          </a:xfrm>
          <a:custGeom>
            <a:avLst/>
            <a:gdLst/>
            <a:ahLst/>
            <a:cxnLst/>
            <a:rect l="l" t="t" r="r" b="b"/>
            <a:pathLst>
              <a:path w="285103" h="285103">
                <a:moveTo>
                  <a:pt x="0" y="0"/>
                </a:moveTo>
                <a:lnTo>
                  <a:pt x="285104" y="0"/>
                </a:lnTo>
                <a:lnTo>
                  <a:pt x="285104" y="285104"/>
                </a:lnTo>
                <a:lnTo>
                  <a:pt x="0" y="2851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7" name="Freeform 17"/>
          <p:cNvSpPr/>
          <p:nvPr/>
        </p:nvSpPr>
        <p:spPr>
          <a:xfrm>
            <a:off x="9001448" y="8067824"/>
            <a:ext cx="285103" cy="285103"/>
          </a:xfrm>
          <a:custGeom>
            <a:avLst/>
            <a:gdLst/>
            <a:ahLst/>
            <a:cxnLst/>
            <a:rect l="l" t="t" r="r" b="b"/>
            <a:pathLst>
              <a:path w="285103" h="285103">
                <a:moveTo>
                  <a:pt x="0" y="0"/>
                </a:moveTo>
                <a:lnTo>
                  <a:pt x="285104" y="0"/>
                </a:lnTo>
                <a:lnTo>
                  <a:pt x="285104" y="285103"/>
                </a:lnTo>
                <a:lnTo>
                  <a:pt x="0" y="2851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TextBox 18"/>
          <p:cNvSpPr txBox="1"/>
          <p:nvPr/>
        </p:nvSpPr>
        <p:spPr>
          <a:xfrm>
            <a:off x="1028700" y="2192097"/>
            <a:ext cx="16230600" cy="1998980"/>
          </a:xfrm>
          <a:prstGeom prst="rect">
            <a:avLst/>
          </a:prstGeom>
        </p:spPr>
        <p:txBody>
          <a:bodyPr lIns="0" tIns="0" rIns="0" bIns="0" rtlCol="0" anchor="t">
            <a:spAutoFit/>
          </a:bodyPr>
          <a:lstStyle/>
          <a:p>
            <a:pPr>
              <a:lnSpc>
                <a:spcPts val="3219"/>
              </a:lnSpc>
            </a:pPr>
            <a:r>
              <a:rPr lang="en-US" sz="2299">
                <a:solidFill>
                  <a:srgbClr val="000000"/>
                </a:solidFill>
                <a:latin typeface="Poppins"/>
              </a:rPr>
              <a:t>Sebelum masuk ke dalam analisis, kita perlu mengenal dataset kita lebih jauh dalam tahapan </a:t>
            </a:r>
            <a:r>
              <a:rPr lang="en-US" sz="2299">
                <a:solidFill>
                  <a:srgbClr val="000000"/>
                </a:solidFill>
                <a:latin typeface="Poppins Bold"/>
              </a:rPr>
              <a:t>data understanding</a:t>
            </a:r>
            <a:r>
              <a:rPr lang="en-US" sz="2299">
                <a:solidFill>
                  <a:srgbClr val="000000"/>
                </a:solidFill>
                <a:latin typeface="Poppins"/>
              </a:rPr>
              <a:t>. Dari proses ini, kita akan tahu anomali-anomali apa saja yang terdapat di dalam dataset kita dan perlu ditangani dalam tahapan </a:t>
            </a:r>
            <a:r>
              <a:rPr lang="en-US" sz="2299">
                <a:solidFill>
                  <a:srgbClr val="000000"/>
                </a:solidFill>
                <a:latin typeface="Poppins Bold Italics"/>
              </a:rPr>
              <a:t>data cleaning</a:t>
            </a:r>
            <a:r>
              <a:rPr lang="en-US" sz="2299">
                <a:solidFill>
                  <a:srgbClr val="000000"/>
                </a:solidFill>
                <a:latin typeface="Poppins"/>
              </a:rPr>
              <a:t>. Setiap penangan anomali yang dilakukan, akan disertai dengan justifikasi langkah yang diambil, baik secara </a:t>
            </a:r>
            <a:r>
              <a:rPr lang="en-US" sz="2299">
                <a:solidFill>
                  <a:srgbClr val="000000"/>
                </a:solidFill>
                <a:latin typeface="Poppins Bold Italics"/>
              </a:rPr>
              <a:t>domain knowledge </a:t>
            </a:r>
            <a:r>
              <a:rPr lang="en-US" sz="2299">
                <a:solidFill>
                  <a:srgbClr val="000000"/>
                </a:solidFill>
                <a:latin typeface="Poppins"/>
              </a:rPr>
              <a:t>maupun secara </a:t>
            </a:r>
            <a:r>
              <a:rPr lang="en-US" sz="2299">
                <a:solidFill>
                  <a:srgbClr val="000000"/>
                </a:solidFill>
                <a:latin typeface="Poppins Bold Italics"/>
              </a:rPr>
              <a:t>statistik</a:t>
            </a:r>
            <a:r>
              <a:rPr lang="en-US" sz="2299">
                <a:solidFill>
                  <a:srgbClr val="000000"/>
                </a:solidFill>
                <a:latin typeface="Poppins"/>
              </a:rPr>
              <a:t>.</a:t>
            </a:r>
          </a:p>
          <a:p>
            <a:pPr>
              <a:lnSpc>
                <a:spcPts val="3219"/>
              </a:lnSpc>
              <a:spcBef>
                <a:spcPct val="0"/>
              </a:spcBef>
            </a:pPr>
            <a:endParaRPr lang="en-US" sz="2299">
              <a:solidFill>
                <a:srgbClr val="000000"/>
              </a:solidFill>
              <a:latin typeface="Poppins"/>
            </a:endParaRPr>
          </a:p>
        </p:txBody>
      </p:sp>
      <p:sp>
        <p:nvSpPr>
          <p:cNvPr id="19" name="TextBox 19"/>
          <p:cNvSpPr txBox="1"/>
          <p:nvPr/>
        </p:nvSpPr>
        <p:spPr>
          <a:xfrm>
            <a:off x="1028700" y="876300"/>
            <a:ext cx="9884420" cy="984250"/>
          </a:xfrm>
          <a:prstGeom prst="rect">
            <a:avLst/>
          </a:prstGeom>
        </p:spPr>
        <p:txBody>
          <a:bodyPr lIns="0" tIns="0" rIns="0" bIns="0" rtlCol="0" anchor="t">
            <a:spAutoFit/>
          </a:bodyPr>
          <a:lstStyle/>
          <a:p>
            <a:pPr>
              <a:lnSpc>
                <a:spcPts val="7699"/>
              </a:lnSpc>
              <a:spcBef>
                <a:spcPct val="0"/>
              </a:spcBef>
            </a:pPr>
            <a:r>
              <a:rPr lang="en-US" sz="5499">
                <a:solidFill>
                  <a:srgbClr val="267FBC"/>
                </a:solidFill>
                <a:latin typeface="Poppins Ultra-Bold"/>
              </a:rPr>
              <a:t>Data Preparation </a:t>
            </a:r>
          </a:p>
        </p:txBody>
      </p:sp>
      <p:sp>
        <p:nvSpPr>
          <p:cNvPr id="20" name="TextBox 20"/>
          <p:cNvSpPr txBox="1"/>
          <p:nvPr/>
        </p:nvSpPr>
        <p:spPr>
          <a:xfrm>
            <a:off x="2625751" y="4648200"/>
            <a:ext cx="4566540" cy="54292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Poppins Bold"/>
              </a:rPr>
              <a:t>Data Understanding </a:t>
            </a:r>
          </a:p>
        </p:txBody>
      </p:sp>
      <p:sp>
        <p:nvSpPr>
          <p:cNvPr id="21" name="TextBox 21"/>
          <p:cNvSpPr txBox="1"/>
          <p:nvPr/>
        </p:nvSpPr>
        <p:spPr>
          <a:xfrm>
            <a:off x="11113266" y="6853495"/>
            <a:ext cx="4942626" cy="54292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Poppins Bold"/>
              </a:rPr>
              <a:t>Data Cleaning</a:t>
            </a:r>
          </a:p>
        </p:txBody>
      </p:sp>
      <p:sp>
        <p:nvSpPr>
          <p:cNvPr id="22" name="TextBox 22"/>
          <p:cNvSpPr txBox="1"/>
          <p:nvPr/>
        </p:nvSpPr>
        <p:spPr>
          <a:xfrm>
            <a:off x="1478054" y="5212454"/>
            <a:ext cx="6684951" cy="107315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a:rPr>
              <a:t>Data understanding adalah tahap awal dalam proses analisis data yang melibatkan pemahaman mendalam tentang dataset yang akan digunakan</a:t>
            </a:r>
          </a:p>
        </p:txBody>
      </p:sp>
      <p:sp>
        <p:nvSpPr>
          <p:cNvPr id="23" name="TextBox 23"/>
          <p:cNvSpPr txBox="1"/>
          <p:nvPr/>
        </p:nvSpPr>
        <p:spPr>
          <a:xfrm>
            <a:off x="10611694" y="7416625"/>
            <a:ext cx="6198252" cy="142557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a:rPr>
              <a:t>Tahap dalam analisis data di mana peneliti membersihkan dan mempersiapkan data untuk memastikan bahwa data tersebut berkualitas tinggi dan sesuai untuk analisis lebih lanjut.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788554">
            <a:off x="17105270" y="-4768830"/>
            <a:ext cx="3766175" cy="12896280"/>
            <a:chOff x="0" y="0"/>
            <a:chExt cx="1174900" cy="4023139"/>
          </a:xfrm>
        </p:grpSpPr>
        <p:sp>
          <p:nvSpPr>
            <p:cNvPr id="3" name="Freeform 3"/>
            <p:cNvSpPr/>
            <p:nvPr/>
          </p:nvSpPr>
          <p:spPr>
            <a:xfrm>
              <a:off x="0" y="0"/>
              <a:ext cx="1174900" cy="4023139"/>
            </a:xfrm>
            <a:custGeom>
              <a:avLst/>
              <a:gdLst/>
              <a:ahLst/>
              <a:cxnLst/>
              <a:rect l="l" t="t" r="r" b="b"/>
              <a:pathLst>
                <a:path w="1174900" h="4023139">
                  <a:moveTo>
                    <a:pt x="0" y="0"/>
                  </a:moveTo>
                  <a:lnTo>
                    <a:pt x="1174900" y="0"/>
                  </a:lnTo>
                  <a:lnTo>
                    <a:pt x="1174900" y="4023139"/>
                  </a:lnTo>
                  <a:lnTo>
                    <a:pt x="0" y="4023139"/>
                  </a:lnTo>
                  <a:close/>
                </a:path>
              </a:pathLst>
            </a:custGeom>
            <a:gradFill rotWithShape="1">
              <a:gsLst>
                <a:gs pos="0">
                  <a:srgbClr val="1A2047">
                    <a:alpha val="100000"/>
                  </a:srgbClr>
                </a:gs>
                <a:gs pos="100000">
                  <a:srgbClr val="29399D">
                    <a:alpha val="100000"/>
                  </a:srgbClr>
                </a:gs>
              </a:gsLst>
              <a:lin ang="0"/>
            </a:gradFill>
          </p:spPr>
        </p:sp>
        <p:sp>
          <p:nvSpPr>
            <p:cNvPr id="4" name="TextBox 4"/>
            <p:cNvSpPr txBox="1"/>
            <p:nvPr/>
          </p:nvSpPr>
          <p:spPr>
            <a:xfrm>
              <a:off x="0" y="-28575"/>
              <a:ext cx="1174900" cy="4051714"/>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788554">
            <a:off x="15867501" y="-929880"/>
            <a:ext cx="832294" cy="3967246"/>
            <a:chOff x="0" y="0"/>
            <a:chExt cx="259643" cy="1237627"/>
          </a:xfrm>
        </p:grpSpPr>
        <p:sp>
          <p:nvSpPr>
            <p:cNvPr id="6" name="Freeform 6"/>
            <p:cNvSpPr/>
            <p:nvPr/>
          </p:nvSpPr>
          <p:spPr>
            <a:xfrm>
              <a:off x="0" y="0"/>
              <a:ext cx="259643" cy="1237627"/>
            </a:xfrm>
            <a:custGeom>
              <a:avLst/>
              <a:gdLst/>
              <a:ahLst/>
              <a:cxnLst/>
              <a:rect l="l" t="t" r="r" b="b"/>
              <a:pathLst>
                <a:path w="259643" h="1237627">
                  <a:moveTo>
                    <a:pt x="0" y="0"/>
                  </a:moveTo>
                  <a:lnTo>
                    <a:pt x="259643" y="0"/>
                  </a:lnTo>
                  <a:lnTo>
                    <a:pt x="259643" y="1237627"/>
                  </a:lnTo>
                  <a:lnTo>
                    <a:pt x="0" y="1237627"/>
                  </a:lnTo>
                  <a:close/>
                </a:path>
              </a:pathLst>
            </a:custGeom>
            <a:gradFill rotWithShape="1">
              <a:gsLst>
                <a:gs pos="0">
                  <a:srgbClr val="269ED6">
                    <a:alpha val="100000"/>
                  </a:srgbClr>
                </a:gs>
                <a:gs pos="100000">
                  <a:srgbClr val="27AAE1">
                    <a:alpha val="0"/>
                  </a:srgbClr>
                </a:gs>
              </a:gsLst>
              <a:lin ang="5400000"/>
            </a:gradFill>
          </p:spPr>
        </p:sp>
        <p:sp>
          <p:nvSpPr>
            <p:cNvPr id="7" name="TextBox 7"/>
            <p:cNvSpPr txBox="1"/>
            <p:nvPr/>
          </p:nvSpPr>
          <p:spPr>
            <a:xfrm>
              <a:off x="0" y="-28575"/>
              <a:ext cx="259643" cy="1266202"/>
            </a:xfrm>
            <a:prstGeom prst="rect">
              <a:avLst/>
            </a:prstGeom>
          </p:spPr>
          <p:txBody>
            <a:bodyPr lIns="49237" tIns="49237" rIns="49237" bIns="49237" rtlCol="0" anchor="ctr"/>
            <a:lstStyle/>
            <a:p>
              <a:pPr algn="ctr">
                <a:lnSpc>
                  <a:spcPts val="1492"/>
                </a:lnSpc>
                <a:spcBef>
                  <a:spcPct val="0"/>
                </a:spcBef>
              </a:pPr>
              <a:endParaRPr/>
            </a:p>
          </p:txBody>
        </p:sp>
      </p:grpSp>
      <p:sp>
        <p:nvSpPr>
          <p:cNvPr id="8" name="TextBox 8"/>
          <p:cNvSpPr txBox="1"/>
          <p:nvPr/>
        </p:nvSpPr>
        <p:spPr>
          <a:xfrm>
            <a:off x="1028700" y="1460235"/>
            <a:ext cx="16230600" cy="8401686"/>
          </a:xfrm>
          <a:prstGeom prst="rect">
            <a:avLst/>
          </a:prstGeom>
        </p:spPr>
        <p:txBody>
          <a:bodyPr lIns="0" tIns="0" rIns="0" bIns="0" rtlCol="0" anchor="t">
            <a:spAutoFit/>
          </a:bodyPr>
          <a:lstStyle/>
          <a:p>
            <a:pPr>
              <a:lnSpc>
                <a:spcPts val="3639"/>
              </a:lnSpc>
            </a:pPr>
            <a:r>
              <a:rPr lang="en-US" sz="2599">
                <a:solidFill>
                  <a:srgbClr val="000000"/>
                </a:solidFill>
                <a:latin typeface="Poppins"/>
              </a:rPr>
              <a:t>Berdasarkan Data Understanding, dapat disimpulkan bahwa :</a:t>
            </a:r>
          </a:p>
          <a:p>
            <a:pPr>
              <a:lnSpc>
                <a:spcPts val="1400"/>
              </a:lnSpc>
            </a:pPr>
            <a:endParaRPr lang="en-US" sz="2599">
              <a:solidFill>
                <a:srgbClr val="000000"/>
              </a:solidFill>
              <a:latin typeface="Poppins"/>
            </a:endParaRPr>
          </a:p>
          <a:p>
            <a:pPr marL="561336" lvl="1" indent="-280668">
              <a:lnSpc>
                <a:spcPts val="3639"/>
              </a:lnSpc>
              <a:buFont typeface="Arial"/>
              <a:buChar char="•"/>
            </a:pPr>
            <a:r>
              <a:rPr lang="en-US" sz="2599">
                <a:solidFill>
                  <a:srgbClr val="000000"/>
                </a:solidFill>
                <a:latin typeface="Poppins"/>
              </a:rPr>
              <a:t>Dataset NYC TLC Trip Record memiliki 20 kolom dan 68211 baris</a:t>
            </a:r>
          </a:p>
          <a:p>
            <a:pPr marL="561336" lvl="1" indent="-280668">
              <a:lnSpc>
                <a:spcPts val="3639"/>
              </a:lnSpc>
              <a:buFont typeface="Arial"/>
              <a:buChar char="•"/>
            </a:pPr>
            <a:r>
              <a:rPr lang="en-US" sz="2599">
                <a:solidFill>
                  <a:srgbClr val="000000"/>
                </a:solidFill>
                <a:latin typeface="Poppins"/>
              </a:rPr>
              <a:t>Terdapat </a:t>
            </a:r>
            <a:r>
              <a:rPr lang="en-US" sz="2599">
                <a:solidFill>
                  <a:srgbClr val="000000"/>
                </a:solidFill>
                <a:latin typeface="Poppins Bold"/>
              </a:rPr>
              <a:t>missing value</a:t>
            </a:r>
            <a:r>
              <a:rPr lang="en-US" sz="2599">
                <a:solidFill>
                  <a:srgbClr val="000000"/>
                </a:solidFill>
                <a:latin typeface="Poppins"/>
              </a:rPr>
              <a:t> pada 7 kolom yang ada dalam dataset</a:t>
            </a:r>
          </a:p>
          <a:p>
            <a:pPr marL="561336" lvl="1" indent="-280668">
              <a:lnSpc>
                <a:spcPts val="3639"/>
              </a:lnSpc>
              <a:buFont typeface="Arial"/>
              <a:buChar char="•"/>
            </a:pPr>
            <a:r>
              <a:rPr lang="en-US" sz="2599">
                <a:solidFill>
                  <a:srgbClr val="000000"/>
                </a:solidFill>
                <a:latin typeface="Poppins"/>
              </a:rPr>
              <a:t>Kolom `</a:t>
            </a:r>
            <a:r>
              <a:rPr lang="en-US" sz="2599">
                <a:solidFill>
                  <a:srgbClr val="000000"/>
                </a:solidFill>
                <a:latin typeface="Poppins Bold"/>
              </a:rPr>
              <a:t>ehail_fee</a:t>
            </a:r>
            <a:r>
              <a:rPr lang="en-US" sz="2599">
                <a:solidFill>
                  <a:srgbClr val="000000"/>
                </a:solidFill>
                <a:latin typeface="Poppins"/>
              </a:rPr>
              <a:t>` memiliki 100% nilai yang hilang. Kolom ini mungkin tidak memberikan informasi yang berguna karena seluruh kolom kosong.</a:t>
            </a:r>
          </a:p>
          <a:p>
            <a:pPr marL="561336" lvl="1" indent="-280668">
              <a:lnSpc>
                <a:spcPts val="3639"/>
              </a:lnSpc>
              <a:buFont typeface="Arial"/>
              <a:buChar char="•"/>
            </a:pPr>
            <a:r>
              <a:rPr lang="en-US" sz="2599">
                <a:solidFill>
                  <a:srgbClr val="000000"/>
                </a:solidFill>
                <a:latin typeface="Poppins"/>
              </a:rPr>
              <a:t>Kolom </a:t>
            </a:r>
            <a:r>
              <a:rPr lang="en-US" sz="2599">
                <a:solidFill>
                  <a:srgbClr val="000000"/>
                </a:solidFill>
                <a:latin typeface="Poppins Bold"/>
              </a:rPr>
              <a:t>`store_and_fwd_flag`, `RatecodeID`, `passenger_count`, `payment_type`, `trip_type`, `congestion_surcharge`</a:t>
            </a:r>
            <a:r>
              <a:rPr lang="en-US" sz="2599">
                <a:solidFill>
                  <a:srgbClr val="000000"/>
                </a:solidFill>
                <a:latin typeface="Poppins"/>
              </a:rPr>
              <a:t> memiliki sekitar (6.34% - 6.35%) nilai yang hilang. Meskipun persentasenya tidak terlalu tinggi, tetapi karena sejumlah kolom tedampak, maka perlu tindakan untuk menangani missing value tersebut.</a:t>
            </a:r>
          </a:p>
          <a:p>
            <a:pPr marL="561336" lvl="1" indent="-280668">
              <a:lnSpc>
                <a:spcPts val="3639"/>
              </a:lnSpc>
              <a:buFont typeface="Arial"/>
              <a:buChar char="•"/>
            </a:pPr>
            <a:r>
              <a:rPr lang="en-US" sz="2599">
                <a:solidFill>
                  <a:srgbClr val="000000"/>
                </a:solidFill>
                <a:latin typeface="Poppins"/>
              </a:rPr>
              <a:t>Kolom</a:t>
            </a:r>
            <a:r>
              <a:rPr lang="en-US" sz="2599">
                <a:solidFill>
                  <a:srgbClr val="000000"/>
                </a:solidFill>
                <a:latin typeface="Poppins Bold"/>
              </a:rPr>
              <a:t> `VendorID`, `lpep_pickup_datetime`, `lpep_dropoff_datetime`, `PULocationID`, `DOLocationID`, `trip_distance`, `fare_amount`, `extra`, `mta_tax`, `tip_amount`, `tolls_amount`, `improvement_surcharge`, `total_amount`</a:t>
            </a:r>
            <a:r>
              <a:rPr lang="en-US" sz="2599">
                <a:solidFill>
                  <a:srgbClr val="000000"/>
                </a:solidFill>
                <a:latin typeface="Poppins"/>
              </a:rPr>
              <a:t> tidak memiliki nilai yang hilang (0%). Data lengkap untuk kolom-kolom ini, namun akan diperiksa terlebih dahulu apakah nilainya sudah sesuai dengan kategori yang diharapkan.</a:t>
            </a:r>
          </a:p>
          <a:p>
            <a:pPr marL="561336" lvl="1" indent="-280668">
              <a:lnSpc>
                <a:spcPts val="3639"/>
              </a:lnSpc>
              <a:buFont typeface="Arial"/>
              <a:buChar char="•"/>
            </a:pPr>
            <a:r>
              <a:rPr lang="en-US" sz="2599">
                <a:solidFill>
                  <a:srgbClr val="000000"/>
                </a:solidFill>
                <a:latin typeface="Poppins"/>
              </a:rPr>
              <a:t>Tidak terdapat data duplikat</a:t>
            </a:r>
          </a:p>
          <a:p>
            <a:pPr marL="561336" lvl="1" indent="-280668">
              <a:lnSpc>
                <a:spcPts val="3639"/>
              </a:lnSpc>
              <a:buFont typeface="Arial"/>
              <a:buChar char="•"/>
            </a:pPr>
            <a:r>
              <a:rPr lang="en-US" sz="2599">
                <a:solidFill>
                  <a:srgbClr val="000000"/>
                </a:solidFill>
                <a:latin typeface="Poppins"/>
              </a:rPr>
              <a:t>Kolom </a:t>
            </a:r>
            <a:r>
              <a:rPr lang="en-US" sz="2599">
                <a:solidFill>
                  <a:srgbClr val="000000"/>
                </a:solidFill>
                <a:latin typeface="Poppins Bold"/>
              </a:rPr>
              <a:t>`lpep_pickup_datetime` </a:t>
            </a:r>
            <a:r>
              <a:rPr lang="en-US" sz="2599">
                <a:solidFill>
                  <a:srgbClr val="000000"/>
                </a:solidFill>
                <a:latin typeface="Poppins"/>
              </a:rPr>
              <a:t>dan </a:t>
            </a:r>
            <a:r>
              <a:rPr lang="en-US" sz="2599">
                <a:solidFill>
                  <a:srgbClr val="000000"/>
                </a:solidFill>
                <a:latin typeface="Poppins Bold"/>
              </a:rPr>
              <a:t>`lpep_dropoff_datetime`</a:t>
            </a:r>
            <a:r>
              <a:rPr lang="en-US" sz="2599">
                <a:solidFill>
                  <a:srgbClr val="000000"/>
                </a:solidFill>
                <a:latin typeface="Poppins"/>
              </a:rPr>
              <a:t> saat ini memiliki tipe data object. Ini mungkin perlu diubah menjadi tipe data datetime untuk memfasilitasi analisis waktu yang lebih baik.</a:t>
            </a:r>
          </a:p>
        </p:txBody>
      </p:sp>
      <p:sp>
        <p:nvSpPr>
          <p:cNvPr id="9" name="TextBox 9"/>
          <p:cNvSpPr txBox="1"/>
          <p:nvPr/>
        </p:nvSpPr>
        <p:spPr>
          <a:xfrm>
            <a:off x="1028700" y="393700"/>
            <a:ext cx="9884420" cy="984250"/>
          </a:xfrm>
          <a:prstGeom prst="rect">
            <a:avLst/>
          </a:prstGeom>
        </p:spPr>
        <p:txBody>
          <a:bodyPr lIns="0" tIns="0" rIns="0" bIns="0" rtlCol="0" anchor="t">
            <a:spAutoFit/>
          </a:bodyPr>
          <a:lstStyle/>
          <a:p>
            <a:pPr>
              <a:lnSpc>
                <a:spcPts val="7699"/>
              </a:lnSpc>
              <a:spcBef>
                <a:spcPct val="0"/>
              </a:spcBef>
            </a:pPr>
            <a:r>
              <a:rPr lang="en-US" sz="5499">
                <a:solidFill>
                  <a:srgbClr val="267FBC"/>
                </a:solidFill>
                <a:latin typeface="Poppins Bold"/>
              </a:rPr>
              <a:t>Data Understanding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3036547" y="1654311"/>
            <a:ext cx="11458634" cy="1552279"/>
            <a:chOff x="0" y="0"/>
            <a:chExt cx="5156196" cy="698500"/>
          </a:xfrm>
        </p:grpSpPr>
        <p:sp>
          <p:nvSpPr>
            <p:cNvPr id="3" name="Freeform 3"/>
            <p:cNvSpPr/>
            <p:nvPr/>
          </p:nvSpPr>
          <p:spPr>
            <a:xfrm>
              <a:off x="0" y="0"/>
              <a:ext cx="5156196" cy="698500"/>
            </a:xfrm>
            <a:custGeom>
              <a:avLst/>
              <a:gdLst/>
              <a:ahLst/>
              <a:cxnLst/>
              <a:rect l="l" t="t" r="r" b="b"/>
              <a:pathLst>
                <a:path w="5156196" h="698500">
                  <a:moveTo>
                    <a:pt x="5156196" y="349250"/>
                  </a:moveTo>
                  <a:lnTo>
                    <a:pt x="4952996" y="698500"/>
                  </a:lnTo>
                  <a:lnTo>
                    <a:pt x="203200" y="698500"/>
                  </a:lnTo>
                  <a:lnTo>
                    <a:pt x="0" y="349250"/>
                  </a:lnTo>
                  <a:lnTo>
                    <a:pt x="203200" y="0"/>
                  </a:lnTo>
                  <a:lnTo>
                    <a:pt x="4952996" y="0"/>
                  </a:lnTo>
                  <a:lnTo>
                    <a:pt x="5156196" y="349250"/>
                  </a:lnTo>
                  <a:close/>
                </a:path>
              </a:pathLst>
            </a:custGeom>
            <a:gradFill rotWithShape="1">
              <a:gsLst>
                <a:gs pos="0">
                  <a:srgbClr val="24307F">
                    <a:alpha val="100000"/>
                  </a:srgbClr>
                </a:gs>
                <a:gs pos="100000">
                  <a:srgbClr val="27AAE1">
                    <a:alpha val="100000"/>
                  </a:srgbClr>
                </a:gs>
              </a:gsLst>
              <a:lin ang="0"/>
            </a:gradFill>
          </p:spPr>
        </p:sp>
        <p:sp>
          <p:nvSpPr>
            <p:cNvPr id="4" name="TextBox 4"/>
            <p:cNvSpPr txBox="1"/>
            <p:nvPr/>
          </p:nvSpPr>
          <p:spPr>
            <a:xfrm>
              <a:off x="114300" y="-57150"/>
              <a:ext cx="4927596"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036547" y="3587547"/>
            <a:ext cx="11458634" cy="1552279"/>
            <a:chOff x="0" y="0"/>
            <a:chExt cx="5156196" cy="698500"/>
          </a:xfrm>
        </p:grpSpPr>
        <p:sp>
          <p:nvSpPr>
            <p:cNvPr id="6" name="Freeform 6"/>
            <p:cNvSpPr/>
            <p:nvPr/>
          </p:nvSpPr>
          <p:spPr>
            <a:xfrm>
              <a:off x="0" y="0"/>
              <a:ext cx="5156196" cy="698500"/>
            </a:xfrm>
            <a:custGeom>
              <a:avLst/>
              <a:gdLst/>
              <a:ahLst/>
              <a:cxnLst/>
              <a:rect l="l" t="t" r="r" b="b"/>
              <a:pathLst>
                <a:path w="5156196" h="698500">
                  <a:moveTo>
                    <a:pt x="5156196" y="349250"/>
                  </a:moveTo>
                  <a:lnTo>
                    <a:pt x="4952996" y="698500"/>
                  </a:lnTo>
                  <a:lnTo>
                    <a:pt x="203200" y="698500"/>
                  </a:lnTo>
                  <a:lnTo>
                    <a:pt x="0" y="349250"/>
                  </a:lnTo>
                  <a:lnTo>
                    <a:pt x="203200" y="0"/>
                  </a:lnTo>
                  <a:lnTo>
                    <a:pt x="4952996" y="0"/>
                  </a:lnTo>
                  <a:lnTo>
                    <a:pt x="5156196" y="349250"/>
                  </a:lnTo>
                  <a:close/>
                </a:path>
              </a:pathLst>
            </a:custGeom>
            <a:gradFill rotWithShape="1">
              <a:gsLst>
                <a:gs pos="0">
                  <a:srgbClr val="1A2047">
                    <a:alpha val="100000"/>
                  </a:srgbClr>
                </a:gs>
                <a:gs pos="100000">
                  <a:srgbClr val="29399D">
                    <a:alpha val="100000"/>
                  </a:srgbClr>
                </a:gs>
              </a:gsLst>
              <a:lin ang="0"/>
            </a:gradFill>
          </p:spPr>
        </p:sp>
        <p:sp>
          <p:nvSpPr>
            <p:cNvPr id="7" name="TextBox 7"/>
            <p:cNvSpPr txBox="1"/>
            <p:nvPr/>
          </p:nvSpPr>
          <p:spPr>
            <a:xfrm>
              <a:off x="114300" y="-57150"/>
              <a:ext cx="4927596"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036547" y="5532126"/>
            <a:ext cx="11458634" cy="1552279"/>
            <a:chOff x="0" y="0"/>
            <a:chExt cx="5156196" cy="698500"/>
          </a:xfrm>
        </p:grpSpPr>
        <p:sp>
          <p:nvSpPr>
            <p:cNvPr id="9" name="Freeform 9"/>
            <p:cNvSpPr/>
            <p:nvPr/>
          </p:nvSpPr>
          <p:spPr>
            <a:xfrm>
              <a:off x="0" y="0"/>
              <a:ext cx="5156196" cy="698500"/>
            </a:xfrm>
            <a:custGeom>
              <a:avLst/>
              <a:gdLst/>
              <a:ahLst/>
              <a:cxnLst/>
              <a:rect l="l" t="t" r="r" b="b"/>
              <a:pathLst>
                <a:path w="5156196" h="698500">
                  <a:moveTo>
                    <a:pt x="5156196" y="349250"/>
                  </a:moveTo>
                  <a:lnTo>
                    <a:pt x="4952996" y="698500"/>
                  </a:lnTo>
                  <a:lnTo>
                    <a:pt x="203200" y="698500"/>
                  </a:lnTo>
                  <a:lnTo>
                    <a:pt x="0" y="349250"/>
                  </a:lnTo>
                  <a:lnTo>
                    <a:pt x="203200" y="0"/>
                  </a:lnTo>
                  <a:lnTo>
                    <a:pt x="4952996" y="0"/>
                  </a:lnTo>
                  <a:lnTo>
                    <a:pt x="5156196" y="349250"/>
                  </a:lnTo>
                  <a:close/>
                </a:path>
              </a:pathLst>
            </a:custGeom>
            <a:gradFill rotWithShape="1">
              <a:gsLst>
                <a:gs pos="0">
                  <a:srgbClr val="24307F">
                    <a:alpha val="100000"/>
                  </a:srgbClr>
                </a:gs>
                <a:gs pos="100000">
                  <a:srgbClr val="27AAE1">
                    <a:alpha val="100000"/>
                  </a:srgbClr>
                </a:gs>
              </a:gsLst>
              <a:lin ang="0"/>
            </a:gradFill>
          </p:spPr>
        </p:sp>
        <p:sp>
          <p:nvSpPr>
            <p:cNvPr id="10" name="TextBox 10"/>
            <p:cNvSpPr txBox="1"/>
            <p:nvPr/>
          </p:nvSpPr>
          <p:spPr>
            <a:xfrm>
              <a:off x="114300" y="-57150"/>
              <a:ext cx="4927596"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036547" y="7465406"/>
            <a:ext cx="11458634" cy="1552279"/>
            <a:chOff x="0" y="0"/>
            <a:chExt cx="5156196" cy="698500"/>
          </a:xfrm>
        </p:grpSpPr>
        <p:sp>
          <p:nvSpPr>
            <p:cNvPr id="12" name="Freeform 12"/>
            <p:cNvSpPr/>
            <p:nvPr/>
          </p:nvSpPr>
          <p:spPr>
            <a:xfrm>
              <a:off x="0" y="0"/>
              <a:ext cx="5156196" cy="698500"/>
            </a:xfrm>
            <a:custGeom>
              <a:avLst/>
              <a:gdLst/>
              <a:ahLst/>
              <a:cxnLst/>
              <a:rect l="l" t="t" r="r" b="b"/>
              <a:pathLst>
                <a:path w="5156196" h="698500">
                  <a:moveTo>
                    <a:pt x="5156196" y="349250"/>
                  </a:moveTo>
                  <a:lnTo>
                    <a:pt x="4952996" y="698500"/>
                  </a:lnTo>
                  <a:lnTo>
                    <a:pt x="203200" y="698500"/>
                  </a:lnTo>
                  <a:lnTo>
                    <a:pt x="0" y="349250"/>
                  </a:lnTo>
                  <a:lnTo>
                    <a:pt x="203200" y="0"/>
                  </a:lnTo>
                  <a:lnTo>
                    <a:pt x="4952996" y="0"/>
                  </a:lnTo>
                  <a:lnTo>
                    <a:pt x="5156196" y="349250"/>
                  </a:lnTo>
                  <a:close/>
                </a:path>
              </a:pathLst>
            </a:custGeom>
            <a:gradFill rotWithShape="1">
              <a:gsLst>
                <a:gs pos="0">
                  <a:srgbClr val="1A2047">
                    <a:alpha val="100000"/>
                  </a:srgbClr>
                </a:gs>
                <a:gs pos="100000">
                  <a:srgbClr val="29399D">
                    <a:alpha val="100000"/>
                  </a:srgbClr>
                </a:gs>
              </a:gsLst>
              <a:lin ang="0"/>
            </a:gradFill>
          </p:spPr>
        </p:sp>
        <p:sp>
          <p:nvSpPr>
            <p:cNvPr id="13" name="TextBox 13"/>
            <p:cNvSpPr txBox="1"/>
            <p:nvPr/>
          </p:nvSpPr>
          <p:spPr>
            <a:xfrm>
              <a:off x="114300" y="-57150"/>
              <a:ext cx="4927596" cy="75565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989837" y="1555674"/>
            <a:ext cx="8734011" cy="3352973"/>
          </a:xfrm>
          <a:prstGeom prst="rect">
            <a:avLst/>
          </a:prstGeom>
        </p:spPr>
        <p:txBody>
          <a:bodyPr lIns="0" tIns="0" rIns="0" bIns="0" rtlCol="0" anchor="t">
            <a:spAutoFit/>
          </a:bodyPr>
          <a:lstStyle/>
          <a:p>
            <a:pPr algn="r">
              <a:lnSpc>
                <a:spcPts val="13115"/>
              </a:lnSpc>
              <a:spcBef>
                <a:spcPct val="0"/>
              </a:spcBef>
            </a:pPr>
            <a:r>
              <a:rPr lang="en-US" sz="9368">
                <a:solidFill>
                  <a:srgbClr val="267FBC"/>
                </a:solidFill>
                <a:latin typeface="Poppins Ultra-Bold"/>
              </a:rPr>
              <a:t>Data Cleaning</a:t>
            </a:r>
          </a:p>
        </p:txBody>
      </p:sp>
      <p:sp>
        <p:nvSpPr>
          <p:cNvPr id="15" name="TextBox 15"/>
          <p:cNvSpPr txBox="1"/>
          <p:nvPr/>
        </p:nvSpPr>
        <p:spPr>
          <a:xfrm>
            <a:off x="9321902" y="4867731"/>
            <a:ext cx="8401946" cy="3672654"/>
          </a:xfrm>
          <a:prstGeom prst="rect">
            <a:avLst/>
          </a:prstGeom>
        </p:spPr>
        <p:txBody>
          <a:bodyPr lIns="0" tIns="0" rIns="0" bIns="0" rtlCol="0" anchor="t">
            <a:spAutoFit/>
          </a:bodyPr>
          <a:lstStyle/>
          <a:p>
            <a:pPr algn="r">
              <a:lnSpc>
                <a:spcPts val="9670"/>
              </a:lnSpc>
              <a:spcBef>
                <a:spcPct val="0"/>
              </a:spcBef>
            </a:pPr>
            <a:r>
              <a:rPr lang="en-US" sz="6907">
                <a:solidFill>
                  <a:srgbClr val="24307F"/>
                </a:solidFill>
                <a:latin typeface="Poppins"/>
              </a:rPr>
              <a:t>Handling Missing Value &amp; Data Anomali</a:t>
            </a:r>
          </a:p>
        </p:txBody>
      </p:sp>
      <p:sp>
        <p:nvSpPr>
          <p:cNvPr id="16" name="AutoShape 16"/>
          <p:cNvSpPr/>
          <p:nvPr/>
        </p:nvSpPr>
        <p:spPr>
          <a:xfrm>
            <a:off x="-5241762" y="1057275"/>
            <a:ext cx="9550279" cy="0"/>
          </a:xfrm>
          <a:prstGeom prst="line">
            <a:avLst/>
          </a:prstGeom>
          <a:ln w="57150" cap="flat">
            <a:solidFill>
              <a:srgbClr val="24307F"/>
            </a:solidFill>
            <a:prstDash val="solid"/>
            <a:headEnd type="none" w="sm" len="sm"/>
            <a:tailEnd type="oval" w="lg" len="lg"/>
          </a:ln>
        </p:spPr>
      </p:sp>
      <p:sp>
        <p:nvSpPr>
          <p:cNvPr id="17" name="TextBox 17"/>
          <p:cNvSpPr txBox="1"/>
          <p:nvPr/>
        </p:nvSpPr>
        <p:spPr>
          <a:xfrm>
            <a:off x="763986" y="1746174"/>
            <a:ext cx="5329360" cy="5099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Handling Missing Value</a:t>
            </a:r>
          </a:p>
        </p:txBody>
      </p:sp>
      <p:sp>
        <p:nvSpPr>
          <p:cNvPr id="18" name="TextBox 18"/>
          <p:cNvSpPr txBox="1"/>
          <p:nvPr/>
        </p:nvSpPr>
        <p:spPr>
          <a:xfrm>
            <a:off x="763986" y="3689326"/>
            <a:ext cx="5807936" cy="5099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Handling Data Anomali</a:t>
            </a:r>
          </a:p>
        </p:txBody>
      </p:sp>
      <p:sp>
        <p:nvSpPr>
          <p:cNvPr id="19" name="TextBox 19"/>
          <p:cNvSpPr txBox="1"/>
          <p:nvPr/>
        </p:nvSpPr>
        <p:spPr>
          <a:xfrm>
            <a:off x="763986" y="5633906"/>
            <a:ext cx="4856660" cy="5099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Konversi type data</a:t>
            </a:r>
          </a:p>
        </p:txBody>
      </p:sp>
      <p:sp>
        <p:nvSpPr>
          <p:cNvPr id="20" name="TextBox 20"/>
          <p:cNvSpPr txBox="1"/>
          <p:nvPr/>
        </p:nvSpPr>
        <p:spPr>
          <a:xfrm>
            <a:off x="763986" y="7579630"/>
            <a:ext cx="7467786" cy="509905"/>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FFFFFF"/>
                </a:solidFill>
                <a:latin typeface="Poppins Bold"/>
              </a:rPr>
              <a:t>Kompres Data yang akan di analisis</a:t>
            </a:r>
          </a:p>
        </p:txBody>
      </p:sp>
      <p:sp>
        <p:nvSpPr>
          <p:cNvPr id="21" name="TextBox 21"/>
          <p:cNvSpPr txBox="1"/>
          <p:nvPr/>
        </p:nvSpPr>
        <p:spPr>
          <a:xfrm>
            <a:off x="1028700" y="2312018"/>
            <a:ext cx="6692371" cy="720725"/>
          </a:xfrm>
          <a:prstGeom prst="rect">
            <a:avLst/>
          </a:prstGeom>
        </p:spPr>
        <p:txBody>
          <a:bodyPr lIns="0" tIns="0" rIns="0" bIns="0" rtlCol="0" anchor="t">
            <a:spAutoFit/>
          </a:bodyPr>
          <a:lstStyle/>
          <a:p>
            <a:pPr>
              <a:lnSpc>
                <a:spcPts val="2800"/>
              </a:lnSpc>
              <a:spcBef>
                <a:spcPct val="0"/>
              </a:spcBef>
            </a:pPr>
            <a:r>
              <a:rPr lang="en-US" sz="2000">
                <a:solidFill>
                  <a:srgbClr val="FFFFFF"/>
                </a:solidFill>
                <a:latin typeface="Poppins"/>
              </a:rPr>
              <a:t>Handling missing value pada 7 kolom yang ada dalam data set secara doamin knowledge / statistik</a:t>
            </a:r>
          </a:p>
        </p:txBody>
      </p:sp>
      <p:sp>
        <p:nvSpPr>
          <p:cNvPr id="22" name="TextBox 22"/>
          <p:cNvSpPr txBox="1"/>
          <p:nvPr/>
        </p:nvSpPr>
        <p:spPr>
          <a:xfrm>
            <a:off x="1028700" y="4306536"/>
            <a:ext cx="6559635" cy="35877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Poppins"/>
              </a:rPr>
              <a:t>Memeriksa dan menangani anomali data</a:t>
            </a:r>
          </a:p>
        </p:txBody>
      </p:sp>
      <p:sp>
        <p:nvSpPr>
          <p:cNvPr id="23" name="TextBox 23"/>
          <p:cNvSpPr txBox="1"/>
          <p:nvPr/>
        </p:nvSpPr>
        <p:spPr>
          <a:xfrm>
            <a:off x="1028700" y="6241591"/>
            <a:ext cx="6559635" cy="368300"/>
          </a:xfrm>
          <a:prstGeom prst="rect">
            <a:avLst/>
          </a:prstGeom>
        </p:spPr>
        <p:txBody>
          <a:bodyPr lIns="0" tIns="0" rIns="0" bIns="0" rtlCol="0" anchor="t">
            <a:spAutoFit/>
          </a:bodyPr>
          <a:lstStyle/>
          <a:p>
            <a:pPr>
              <a:lnSpc>
                <a:spcPts val="2800"/>
              </a:lnSpc>
              <a:spcBef>
                <a:spcPct val="0"/>
              </a:spcBef>
            </a:pPr>
            <a:r>
              <a:rPr lang="en-US" sz="2000">
                <a:solidFill>
                  <a:srgbClr val="FFFFFF"/>
                </a:solidFill>
                <a:latin typeface="Poppins"/>
              </a:rPr>
              <a:t>Melakukan konversi type data yang sesuai</a:t>
            </a:r>
          </a:p>
        </p:txBody>
      </p:sp>
      <p:sp>
        <p:nvSpPr>
          <p:cNvPr id="24" name="TextBox 24"/>
          <p:cNvSpPr txBox="1"/>
          <p:nvPr/>
        </p:nvSpPr>
        <p:spPr>
          <a:xfrm>
            <a:off x="1028700" y="8156210"/>
            <a:ext cx="6559635" cy="711200"/>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Poppins"/>
              </a:rPr>
              <a:t>Membatasi data yang akan dianalisi hanya pada rentang bulan Januari 2023</a:t>
            </a:r>
          </a:p>
        </p:txBody>
      </p:sp>
      <p:grpSp>
        <p:nvGrpSpPr>
          <p:cNvPr id="25" name="Group 25"/>
          <p:cNvGrpSpPr/>
          <p:nvPr/>
        </p:nvGrpSpPr>
        <p:grpSpPr>
          <a:xfrm rot="5400000">
            <a:off x="14849936" y="6741917"/>
            <a:ext cx="970722" cy="7449937"/>
            <a:chOff x="0" y="0"/>
            <a:chExt cx="302828" cy="2324091"/>
          </a:xfrm>
        </p:grpSpPr>
        <p:sp>
          <p:nvSpPr>
            <p:cNvPr id="26" name="Freeform 26"/>
            <p:cNvSpPr/>
            <p:nvPr/>
          </p:nvSpPr>
          <p:spPr>
            <a:xfrm>
              <a:off x="0" y="0"/>
              <a:ext cx="302828" cy="2324091"/>
            </a:xfrm>
            <a:custGeom>
              <a:avLst/>
              <a:gdLst/>
              <a:ahLst/>
              <a:cxnLst/>
              <a:rect l="l" t="t" r="r" b="b"/>
              <a:pathLst>
                <a:path w="302828" h="2324091">
                  <a:moveTo>
                    <a:pt x="0" y="0"/>
                  </a:moveTo>
                  <a:lnTo>
                    <a:pt x="302828" y="0"/>
                  </a:lnTo>
                  <a:lnTo>
                    <a:pt x="302828" y="2324091"/>
                  </a:lnTo>
                  <a:lnTo>
                    <a:pt x="0" y="2324091"/>
                  </a:lnTo>
                  <a:close/>
                </a:path>
              </a:pathLst>
            </a:custGeom>
            <a:gradFill rotWithShape="1">
              <a:gsLst>
                <a:gs pos="0">
                  <a:srgbClr val="269ED6">
                    <a:alpha val="100000"/>
                  </a:srgbClr>
                </a:gs>
                <a:gs pos="100000">
                  <a:srgbClr val="27AAE1">
                    <a:alpha val="0"/>
                  </a:srgbClr>
                </a:gs>
              </a:gsLst>
              <a:lin ang="5400000"/>
            </a:gradFill>
          </p:spPr>
        </p:sp>
        <p:sp>
          <p:nvSpPr>
            <p:cNvPr id="27" name="TextBox 27"/>
            <p:cNvSpPr txBox="1"/>
            <p:nvPr/>
          </p:nvSpPr>
          <p:spPr>
            <a:xfrm>
              <a:off x="0" y="-28575"/>
              <a:ext cx="302828" cy="2352666"/>
            </a:xfrm>
            <a:prstGeom prst="rect">
              <a:avLst/>
            </a:prstGeom>
          </p:spPr>
          <p:txBody>
            <a:bodyPr lIns="49237" tIns="49237" rIns="49237" bIns="49237" rtlCol="0" anchor="ctr"/>
            <a:lstStyle/>
            <a:p>
              <a:pPr algn="ctr">
                <a:lnSpc>
                  <a:spcPts val="1492"/>
                </a:lnSpc>
                <a:spcBef>
                  <a:spcPct val="0"/>
                </a:spcBef>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7AAE1">
                <a:alpha val="0"/>
              </a:srgbClr>
            </a:gs>
            <a:gs pos="100000">
              <a:srgbClr val="269ED6">
                <a:alpha val="335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1788554">
            <a:off x="17105270" y="-4768830"/>
            <a:ext cx="3766175" cy="12896280"/>
            <a:chOff x="0" y="0"/>
            <a:chExt cx="1174900" cy="4023139"/>
          </a:xfrm>
        </p:grpSpPr>
        <p:sp>
          <p:nvSpPr>
            <p:cNvPr id="3" name="Freeform 3"/>
            <p:cNvSpPr/>
            <p:nvPr/>
          </p:nvSpPr>
          <p:spPr>
            <a:xfrm>
              <a:off x="0" y="0"/>
              <a:ext cx="1174900" cy="4023139"/>
            </a:xfrm>
            <a:custGeom>
              <a:avLst/>
              <a:gdLst/>
              <a:ahLst/>
              <a:cxnLst/>
              <a:rect l="l" t="t" r="r" b="b"/>
              <a:pathLst>
                <a:path w="1174900" h="4023139">
                  <a:moveTo>
                    <a:pt x="0" y="0"/>
                  </a:moveTo>
                  <a:lnTo>
                    <a:pt x="1174900" y="0"/>
                  </a:lnTo>
                  <a:lnTo>
                    <a:pt x="1174900" y="4023139"/>
                  </a:lnTo>
                  <a:lnTo>
                    <a:pt x="0" y="4023139"/>
                  </a:lnTo>
                  <a:close/>
                </a:path>
              </a:pathLst>
            </a:custGeom>
            <a:gradFill rotWithShape="1">
              <a:gsLst>
                <a:gs pos="0">
                  <a:srgbClr val="1A2047">
                    <a:alpha val="100000"/>
                  </a:srgbClr>
                </a:gs>
                <a:gs pos="100000">
                  <a:srgbClr val="29399D">
                    <a:alpha val="100000"/>
                  </a:srgbClr>
                </a:gs>
              </a:gsLst>
              <a:lin ang="0"/>
            </a:gradFill>
          </p:spPr>
        </p:sp>
        <p:sp>
          <p:nvSpPr>
            <p:cNvPr id="4" name="TextBox 4"/>
            <p:cNvSpPr txBox="1"/>
            <p:nvPr/>
          </p:nvSpPr>
          <p:spPr>
            <a:xfrm>
              <a:off x="0" y="-28575"/>
              <a:ext cx="1174900" cy="4051714"/>
            </a:xfrm>
            <a:prstGeom prst="rect">
              <a:avLst/>
            </a:prstGeom>
          </p:spPr>
          <p:txBody>
            <a:bodyPr lIns="49237" tIns="49237" rIns="49237" bIns="49237" rtlCol="0" anchor="ctr"/>
            <a:lstStyle/>
            <a:p>
              <a:pPr algn="ctr">
                <a:lnSpc>
                  <a:spcPts val="1492"/>
                </a:lnSpc>
                <a:spcBef>
                  <a:spcPct val="0"/>
                </a:spcBef>
              </a:pPr>
              <a:endParaRPr/>
            </a:p>
          </p:txBody>
        </p:sp>
      </p:grpSp>
      <p:grpSp>
        <p:nvGrpSpPr>
          <p:cNvPr id="5" name="Group 5"/>
          <p:cNvGrpSpPr/>
          <p:nvPr/>
        </p:nvGrpSpPr>
        <p:grpSpPr>
          <a:xfrm rot="-1788554">
            <a:off x="15867501" y="-929880"/>
            <a:ext cx="832294" cy="3967246"/>
            <a:chOff x="0" y="0"/>
            <a:chExt cx="259643" cy="1237627"/>
          </a:xfrm>
        </p:grpSpPr>
        <p:sp>
          <p:nvSpPr>
            <p:cNvPr id="6" name="Freeform 6"/>
            <p:cNvSpPr/>
            <p:nvPr/>
          </p:nvSpPr>
          <p:spPr>
            <a:xfrm>
              <a:off x="0" y="0"/>
              <a:ext cx="259643" cy="1237627"/>
            </a:xfrm>
            <a:custGeom>
              <a:avLst/>
              <a:gdLst/>
              <a:ahLst/>
              <a:cxnLst/>
              <a:rect l="l" t="t" r="r" b="b"/>
              <a:pathLst>
                <a:path w="259643" h="1237627">
                  <a:moveTo>
                    <a:pt x="0" y="0"/>
                  </a:moveTo>
                  <a:lnTo>
                    <a:pt x="259643" y="0"/>
                  </a:lnTo>
                  <a:lnTo>
                    <a:pt x="259643" y="1237627"/>
                  </a:lnTo>
                  <a:lnTo>
                    <a:pt x="0" y="1237627"/>
                  </a:lnTo>
                  <a:close/>
                </a:path>
              </a:pathLst>
            </a:custGeom>
            <a:gradFill rotWithShape="1">
              <a:gsLst>
                <a:gs pos="0">
                  <a:srgbClr val="269ED6">
                    <a:alpha val="100000"/>
                  </a:srgbClr>
                </a:gs>
                <a:gs pos="100000">
                  <a:srgbClr val="27AAE1">
                    <a:alpha val="0"/>
                  </a:srgbClr>
                </a:gs>
              </a:gsLst>
              <a:lin ang="5400000"/>
            </a:gradFill>
          </p:spPr>
        </p:sp>
        <p:sp>
          <p:nvSpPr>
            <p:cNvPr id="7" name="TextBox 7"/>
            <p:cNvSpPr txBox="1"/>
            <p:nvPr/>
          </p:nvSpPr>
          <p:spPr>
            <a:xfrm>
              <a:off x="0" y="-28575"/>
              <a:ext cx="259643" cy="1266202"/>
            </a:xfrm>
            <a:prstGeom prst="rect">
              <a:avLst/>
            </a:prstGeom>
          </p:spPr>
          <p:txBody>
            <a:bodyPr lIns="49237" tIns="49237" rIns="49237" bIns="49237" rtlCol="0" anchor="ctr"/>
            <a:lstStyle/>
            <a:p>
              <a:pPr algn="ctr">
                <a:lnSpc>
                  <a:spcPts val="1492"/>
                </a:lnSpc>
                <a:spcBef>
                  <a:spcPct val="0"/>
                </a:spcBef>
              </a:pPr>
              <a:endParaRPr/>
            </a:p>
          </p:txBody>
        </p:sp>
      </p:grpSp>
      <p:sp>
        <p:nvSpPr>
          <p:cNvPr id="8" name="TextBox 8"/>
          <p:cNvSpPr txBox="1"/>
          <p:nvPr/>
        </p:nvSpPr>
        <p:spPr>
          <a:xfrm>
            <a:off x="1028700" y="2406590"/>
            <a:ext cx="16230600" cy="6453506"/>
          </a:xfrm>
          <a:prstGeom prst="rect">
            <a:avLst/>
          </a:prstGeom>
        </p:spPr>
        <p:txBody>
          <a:bodyPr lIns="0" tIns="0" rIns="0" bIns="0" rtlCol="0" anchor="t">
            <a:spAutoFit/>
          </a:bodyPr>
          <a:lstStyle/>
          <a:p>
            <a:pPr marL="604515" lvl="1" indent="-302257">
              <a:lnSpc>
                <a:spcPts val="3919"/>
              </a:lnSpc>
              <a:buFont typeface="Arial"/>
              <a:buChar char="•"/>
            </a:pPr>
            <a:r>
              <a:rPr lang="en-US" sz="2799">
                <a:solidFill>
                  <a:srgbClr val="000000"/>
                </a:solidFill>
                <a:latin typeface="Poppins"/>
              </a:rPr>
              <a:t>Menghapus kolom ehail_fee</a:t>
            </a:r>
          </a:p>
          <a:p>
            <a:pPr marL="604515" lvl="1" indent="-302257">
              <a:lnSpc>
                <a:spcPts val="3919"/>
              </a:lnSpc>
              <a:buFont typeface="Arial"/>
              <a:buChar char="•"/>
            </a:pPr>
            <a:r>
              <a:rPr lang="en-US" sz="2799">
                <a:solidFill>
                  <a:srgbClr val="000000"/>
                </a:solidFill>
                <a:latin typeface="Poppins"/>
              </a:rPr>
              <a:t>Menangani missing value pada kolom </a:t>
            </a:r>
            <a:r>
              <a:rPr lang="en-US" sz="2799">
                <a:solidFill>
                  <a:srgbClr val="000000"/>
                </a:solidFill>
                <a:latin typeface="Poppins Bold"/>
              </a:rPr>
              <a:t>store_and_fwd_flag </a:t>
            </a:r>
            <a:r>
              <a:rPr lang="en-US" sz="2799">
                <a:solidFill>
                  <a:srgbClr val="000000"/>
                </a:solidFill>
                <a:latin typeface="Poppins"/>
              </a:rPr>
              <a:t>dengan modus (nilai yang paling sering muncul). Pemilihan modus dapat dilakukan karena kolom ini berisi data kategorikal yang dapat diwakili oleh nilai yang paling umum.</a:t>
            </a:r>
          </a:p>
          <a:p>
            <a:pPr marL="604515" lvl="1" indent="-302257">
              <a:lnSpc>
                <a:spcPts val="3919"/>
              </a:lnSpc>
              <a:buFont typeface="Arial"/>
              <a:buChar char="•"/>
            </a:pPr>
            <a:r>
              <a:rPr lang="en-US" sz="2799">
                <a:solidFill>
                  <a:srgbClr val="000000"/>
                </a:solidFill>
                <a:latin typeface="Poppins"/>
              </a:rPr>
              <a:t>Missing values pada kolom </a:t>
            </a:r>
            <a:r>
              <a:rPr lang="en-US" sz="2799">
                <a:solidFill>
                  <a:srgbClr val="000000"/>
                </a:solidFill>
                <a:latin typeface="Poppins Bold"/>
              </a:rPr>
              <a:t>RatecodeID</a:t>
            </a:r>
            <a:r>
              <a:rPr lang="en-US" sz="2799">
                <a:solidFill>
                  <a:srgbClr val="000000"/>
                </a:solidFill>
                <a:latin typeface="Poppins"/>
              </a:rPr>
              <a:t> dan </a:t>
            </a:r>
            <a:r>
              <a:rPr lang="en-US" sz="2799">
                <a:solidFill>
                  <a:srgbClr val="000000"/>
                </a:solidFill>
                <a:latin typeface="Poppins Bold"/>
              </a:rPr>
              <a:t>trip_type</a:t>
            </a:r>
            <a:r>
              <a:rPr lang="en-US" sz="2799">
                <a:solidFill>
                  <a:srgbClr val="000000"/>
                </a:solidFill>
                <a:latin typeface="Poppins"/>
              </a:rPr>
              <a:t> akan di isi dengan modus pada masing-masing kolom yang mungkin bersifat kategoris walaupun outputnya numerik, Pemilihan modus dapat memberikan interpretasi yang lebih mudah dimengerti.</a:t>
            </a:r>
          </a:p>
          <a:p>
            <a:pPr marL="604515" lvl="1" indent="-302257">
              <a:lnSpc>
                <a:spcPts val="3919"/>
              </a:lnSpc>
              <a:buFont typeface="Arial"/>
              <a:buChar char="•"/>
            </a:pPr>
            <a:r>
              <a:rPr lang="en-US" sz="2799">
                <a:solidFill>
                  <a:srgbClr val="000000"/>
                </a:solidFill>
                <a:latin typeface="Poppins"/>
              </a:rPr>
              <a:t>Missing values pada kolom </a:t>
            </a:r>
            <a:r>
              <a:rPr lang="en-US" sz="2799">
                <a:solidFill>
                  <a:srgbClr val="000000"/>
                </a:solidFill>
                <a:latin typeface="Poppins Bold"/>
              </a:rPr>
              <a:t>passenger_count</a:t>
            </a:r>
            <a:r>
              <a:rPr lang="en-US" sz="2799">
                <a:solidFill>
                  <a:srgbClr val="000000"/>
                </a:solidFill>
                <a:latin typeface="Poppins"/>
              </a:rPr>
              <a:t> dan </a:t>
            </a:r>
            <a:r>
              <a:rPr lang="en-US" sz="2799">
                <a:solidFill>
                  <a:srgbClr val="000000"/>
                </a:solidFill>
                <a:latin typeface="Poppins Bold"/>
              </a:rPr>
              <a:t>congestion_surcharge</a:t>
            </a:r>
            <a:r>
              <a:rPr lang="en-US" sz="2799">
                <a:solidFill>
                  <a:srgbClr val="000000"/>
                </a:solidFill>
                <a:latin typeface="Poppins"/>
              </a:rPr>
              <a:t> diisi dengan median masing-masing kolom. </a:t>
            </a:r>
          </a:p>
          <a:p>
            <a:pPr marL="604515" lvl="1" indent="-302257">
              <a:lnSpc>
                <a:spcPts val="3919"/>
              </a:lnSpc>
              <a:buFont typeface="Arial"/>
              <a:buChar char="•"/>
            </a:pPr>
            <a:r>
              <a:rPr lang="en-US" sz="2799">
                <a:solidFill>
                  <a:srgbClr val="000000"/>
                </a:solidFill>
                <a:latin typeface="Poppins"/>
              </a:rPr>
              <a:t>Menangani missing value pada kolom</a:t>
            </a:r>
            <a:r>
              <a:rPr lang="en-US" sz="2799">
                <a:solidFill>
                  <a:srgbClr val="000000"/>
                </a:solidFill>
                <a:latin typeface="Poppins Bold"/>
              </a:rPr>
              <a:t> `payment_type.</a:t>
            </a:r>
            <a:r>
              <a:rPr lang="en-US" sz="2799">
                <a:solidFill>
                  <a:srgbClr val="000000"/>
                </a:solidFill>
                <a:latin typeface="Poppins"/>
              </a:rPr>
              <a:t>Missing values pada kolom ini diisi dengan nilai 5.0, sebagai pengganti missing values karena merujuk bahwa tipe pembayaran tidak diketahui.</a:t>
            </a:r>
          </a:p>
          <a:p>
            <a:pPr>
              <a:lnSpc>
                <a:spcPts val="3919"/>
              </a:lnSpc>
            </a:pPr>
            <a:endParaRPr lang="en-US" sz="2799">
              <a:solidFill>
                <a:srgbClr val="000000"/>
              </a:solidFill>
              <a:latin typeface="Poppins"/>
            </a:endParaRPr>
          </a:p>
        </p:txBody>
      </p:sp>
      <p:sp>
        <p:nvSpPr>
          <p:cNvPr id="9" name="TextBox 9"/>
          <p:cNvSpPr txBox="1"/>
          <p:nvPr/>
        </p:nvSpPr>
        <p:spPr>
          <a:xfrm>
            <a:off x="1028700" y="681295"/>
            <a:ext cx="9884420" cy="984250"/>
          </a:xfrm>
          <a:prstGeom prst="rect">
            <a:avLst/>
          </a:prstGeom>
        </p:spPr>
        <p:txBody>
          <a:bodyPr lIns="0" tIns="0" rIns="0" bIns="0" rtlCol="0" anchor="t">
            <a:spAutoFit/>
          </a:bodyPr>
          <a:lstStyle/>
          <a:p>
            <a:pPr>
              <a:lnSpc>
                <a:spcPts val="7699"/>
              </a:lnSpc>
              <a:spcBef>
                <a:spcPct val="0"/>
              </a:spcBef>
            </a:pPr>
            <a:r>
              <a:rPr lang="en-US" sz="5499">
                <a:solidFill>
                  <a:srgbClr val="267FBC"/>
                </a:solidFill>
                <a:latin typeface="Poppins Bold"/>
              </a:rPr>
              <a:t>Handling Missing Value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3256</Words>
  <Application>Microsoft Office PowerPoint</Application>
  <PresentationFormat>Custom</PresentationFormat>
  <Paragraphs>275</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Antonio Ultra-Bold</vt:lpstr>
      <vt:lpstr>Calibri</vt:lpstr>
      <vt:lpstr>Poppins Bold Italics</vt:lpstr>
      <vt:lpstr>Poppins Ultra-Bold</vt:lpstr>
      <vt:lpstr>Poppins Semi-Bold</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Presentase Project Capstone 1</dc:title>
  <cp:lastModifiedBy>Asus</cp:lastModifiedBy>
  <cp:revision>2</cp:revision>
  <dcterms:created xsi:type="dcterms:W3CDTF">2006-08-16T00:00:00Z</dcterms:created>
  <dcterms:modified xsi:type="dcterms:W3CDTF">2024-01-12T14:00:46Z</dcterms:modified>
  <dc:identifier>DAF5XXplzlQ</dc:identifier>
</cp:coreProperties>
</file>